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23"/>
  </p:notesMasterIdLst>
  <p:sldIdLst>
    <p:sldId id="290" r:id="rId2"/>
    <p:sldId id="273" r:id="rId3"/>
    <p:sldId id="274" r:id="rId4"/>
    <p:sldId id="275" r:id="rId5"/>
    <p:sldId id="276" r:id="rId6"/>
    <p:sldId id="277" r:id="rId7"/>
    <p:sldId id="278" r:id="rId8"/>
    <p:sldId id="289" r:id="rId9"/>
    <p:sldId id="263" r:id="rId10"/>
    <p:sldId id="271" r:id="rId11"/>
    <p:sldId id="279" r:id="rId12"/>
    <p:sldId id="295" r:id="rId13"/>
    <p:sldId id="299" r:id="rId14"/>
    <p:sldId id="297" r:id="rId15"/>
    <p:sldId id="298" r:id="rId16"/>
    <p:sldId id="286" r:id="rId17"/>
    <p:sldId id="284" r:id="rId18"/>
    <p:sldId id="294" r:id="rId19"/>
    <p:sldId id="287" r:id="rId20"/>
    <p:sldId id="272" r:id="rId21"/>
    <p:sldId id="300"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6"/>
    <p:restoredTop sz="94722"/>
  </p:normalViewPr>
  <p:slideViewPr>
    <p:cSldViewPr snapToGrid="0" snapToObjects="1">
      <p:cViewPr varScale="1">
        <p:scale>
          <a:sx n="83" d="100"/>
          <a:sy n="83" d="100"/>
        </p:scale>
        <p:origin x="490"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E76BFA1-67B0-405C-AF07-B91652C63477}" type="datetimeFigureOut">
              <a:rPr lang="de-DE" smtClean="0"/>
              <a:t>25.05.2023</a:t>
            </a:fld>
            <a:endParaRPr lang="de-DE"/>
          </a:p>
        </p:txBody>
      </p:sp>
      <p:sp>
        <p:nvSpPr>
          <p:cNvPr id="4" name="Folienbildplatzhalt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0904AAD-5D26-4B58-A2CA-62208F1384BB}" type="slidenum">
              <a:rPr lang="de-DE" smtClean="0"/>
              <a:t>‹Nr.›</a:t>
            </a:fld>
            <a:endParaRPr lang="de-DE"/>
          </a:p>
        </p:txBody>
      </p:sp>
    </p:spTree>
    <p:extLst>
      <p:ext uri="{BB962C8B-B14F-4D97-AF65-F5344CB8AC3E}">
        <p14:creationId xmlns:p14="http://schemas.microsoft.com/office/powerpoint/2010/main" val="3312663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904AAD-5D26-4B58-A2CA-62208F1384B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21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de-DE"/>
              <a:t>Mastertitelformat bearbeiten</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3A9A7CB-BEE6-4F99-898E-913F06E8E125}" type="datetime1">
              <a:rPr lang="en-US" smtClean="0"/>
              <a:pPr/>
              <a:t>5/25/2023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de-DE"/>
              <a:t>Mastertitelformat bearbeiten</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EBEE1B38-C5EB-4D66-9137-0AFE9CDEDE8F}" type="datetime1">
              <a:rPr lang="en-US" smtClean="0"/>
              <a:pPr/>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‹Nr.›</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de-DE"/>
              <a:t>Mastertitelformat bearbeiten</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auf Platzhalter ziehen oder durch Klicken auf Symbol hinzufügen</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327B613C-1AD7-49D3-885D-F654C5CDBAA6}" type="datetime1">
              <a:rPr lang="en-US" smtClean="0"/>
              <a:pPr/>
              <a:t>5/25/2023</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‹Nr.›</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de-DE"/>
              <a:t>Mastertitelformat bearbeiten</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‹Nr.›</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5/25/2023</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eziehungsweise-magazin.de/ratgeber/partnerschaft-beziehung/bucketlist-fuer-paare-100-dinge-die-ich-mit-dir-erleben-moecht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Himmel, Wolke, Sonnenuntergang, draußen enthält.&#10;&#10;Automatisch generierte Beschreibung">
            <a:extLst>
              <a:ext uri="{FF2B5EF4-FFF2-40B4-BE49-F238E27FC236}">
                <a16:creationId xmlns:a16="http://schemas.microsoft.com/office/drawing/2014/main" id="{CA23C713-D680-A31B-AF6A-65F04F2E3C1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7797" r="1" b="963"/>
          <a:stretch/>
        </p:blipFill>
        <p:spPr>
          <a:xfrm>
            <a:off x="120650" y="68263"/>
            <a:ext cx="11036300" cy="6721475"/>
          </a:xfrm>
          <a:prstGeom prst="rect">
            <a:avLst/>
          </a:prstGeom>
          <a:noFill/>
        </p:spPr>
      </p:pic>
    </p:spTree>
    <p:extLst>
      <p:ext uri="{BB962C8B-B14F-4D97-AF65-F5344CB8AC3E}">
        <p14:creationId xmlns:p14="http://schemas.microsoft.com/office/powerpoint/2010/main" val="30663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rotWithShape="1">
          <a:blip r:embed="rId2"/>
          <a:srcRect t="13275" r="1" b="5521"/>
          <a:stretch/>
        </p:blipFill>
        <p:spPr>
          <a:xfrm>
            <a:off x="120650" y="68263"/>
            <a:ext cx="11036300" cy="6721475"/>
          </a:xfrm>
          <a:prstGeom prst="rect">
            <a:avLst/>
          </a:prstGeom>
          <a:noFill/>
        </p:spPr>
      </p:pic>
    </p:spTree>
    <p:extLst>
      <p:ext uri="{BB962C8B-B14F-4D97-AF65-F5344CB8AC3E}">
        <p14:creationId xmlns:p14="http://schemas.microsoft.com/office/powerpoint/2010/main" val="267439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Quellbild anzeigen">
            <a:extLst>
              <a:ext uri="{FF2B5EF4-FFF2-40B4-BE49-F238E27FC236}">
                <a16:creationId xmlns:a16="http://schemas.microsoft.com/office/drawing/2014/main" id="{08E24AD3-2BD3-4DD3-B7A3-7AE27897FF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83" r="1" b="377"/>
          <a:stretch/>
        </p:blipFill>
        <p:spPr bwMode="auto">
          <a:xfrm>
            <a:off x="120650" y="68263"/>
            <a:ext cx="11036300" cy="6721475"/>
          </a:xfrm>
          <a:prstGeom prst="rect">
            <a:avLst/>
          </a:prstGeom>
          <a:noFill/>
        </p:spPr>
      </p:pic>
    </p:spTree>
    <p:extLst>
      <p:ext uri="{BB962C8B-B14F-4D97-AF65-F5344CB8AC3E}">
        <p14:creationId xmlns:p14="http://schemas.microsoft.com/office/powerpoint/2010/main" val="379194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E690F-8ABD-8E1F-6DE9-63B4F2CD2054}"/>
              </a:ext>
            </a:extLst>
          </p:cNvPr>
          <p:cNvSpPr>
            <a:spLocks noGrp="1"/>
          </p:cNvSpPr>
          <p:nvPr>
            <p:ph type="title"/>
          </p:nvPr>
        </p:nvSpPr>
        <p:spPr/>
        <p:txBody>
          <a:bodyPr/>
          <a:lstStyle/>
          <a:p>
            <a:pPr algn="ctr"/>
            <a:r>
              <a:rPr lang="de-DE" sz="3200" dirty="0">
                <a:latin typeface="+mn-lt"/>
              </a:rPr>
              <a:t>Stress auf der gedanklichen Ebene vermeiden</a:t>
            </a:r>
          </a:p>
        </p:txBody>
      </p:sp>
      <p:sp>
        <p:nvSpPr>
          <p:cNvPr id="4" name="Textfeld 3">
            <a:extLst>
              <a:ext uri="{FF2B5EF4-FFF2-40B4-BE49-F238E27FC236}">
                <a16:creationId xmlns:a16="http://schemas.microsoft.com/office/drawing/2014/main" id="{4E6C5BD2-084A-0DCA-C87F-E7BCD5D97E1B}"/>
              </a:ext>
            </a:extLst>
          </p:cNvPr>
          <p:cNvSpPr txBox="1"/>
          <p:nvPr/>
        </p:nvSpPr>
        <p:spPr>
          <a:xfrm>
            <a:off x="992459" y="1661532"/>
            <a:ext cx="9054790" cy="2862322"/>
          </a:xfrm>
          <a:prstGeom prst="rect">
            <a:avLst/>
          </a:prstGeom>
          <a:noFill/>
        </p:spPr>
        <p:txBody>
          <a:bodyPr wrap="square" rtlCol="0">
            <a:spAutoFit/>
          </a:bodyPr>
          <a:lstStyle/>
          <a:p>
            <a:pPr marL="285750" indent="-285750">
              <a:buFont typeface="Wingdings" pitchFamily="2" charset="2"/>
              <a:buChar char="Ø"/>
            </a:pPr>
            <a:r>
              <a:rPr lang="de-DE" dirty="0"/>
              <a:t>Meine Erwartungen realistisch formulieren. </a:t>
            </a:r>
          </a:p>
          <a:p>
            <a:pPr marL="285750" indent="-285750">
              <a:buFont typeface="Wingdings" pitchFamily="2" charset="2"/>
              <a:buChar char="Ø"/>
            </a:pPr>
            <a:r>
              <a:rPr lang="de-DE" dirty="0"/>
              <a:t>Meine Erwartungen humanisieren.</a:t>
            </a:r>
            <a:br>
              <a:rPr lang="de-DE" dirty="0"/>
            </a:br>
            <a:r>
              <a:rPr lang="de-DE" dirty="0"/>
              <a:t>Ich versuche es, so gut zu machen wie ich kann.</a:t>
            </a:r>
            <a:br>
              <a:rPr lang="de-DE" dirty="0"/>
            </a:br>
            <a:r>
              <a:rPr lang="de-DE" dirty="0"/>
              <a:t>Ich möchte mich nicht blamieren, aber ich kann auch gut zu meinen Stärken </a:t>
            </a:r>
            <a:br>
              <a:rPr lang="de-DE" dirty="0"/>
            </a:br>
            <a:r>
              <a:rPr lang="de-DE" dirty="0"/>
              <a:t>und Schwächen stehen.</a:t>
            </a:r>
            <a:br>
              <a:rPr lang="de-DE" dirty="0"/>
            </a:br>
            <a:r>
              <a:rPr lang="de-DE" dirty="0"/>
              <a:t>Ich weiß, dass es immer Menschen gibt, die einen nicht mögen.</a:t>
            </a:r>
          </a:p>
          <a:p>
            <a:pPr marL="285750" indent="-285750">
              <a:buFont typeface="Wingdings" pitchFamily="2" charset="2"/>
              <a:buChar char="Ø"/>
            </a:pPr>
            <a:r>
              <a:rPr lang="de-DE" dirty="0"/>
              <a:t>Zu hohe Ansprüche an mich selber vermeiden.</a:t>
            </a:r>
          </a:p>
          <a:p>
            <a:pPr marL="285750" indent="-285750">
              <a:buFont typeface="Wingdings" pitchFamily="2" charset="2"/>
              <a:buChar char="Ø"/>
            </a:pPr>
            <a:r>
              <a:rPr lang="de-DE" dirty="0"/>
              <a:t>Abkehr von der Vorstellung, dass ich von allen geliebt werden muss.</a:t>
            </a:r>
          </a:p>
          <a:p>
            <a:pPr marL="285750" indent="-285750">
              <a:buFont typeface="Wingdings" pitchFamily="2" charset="2"/>
              <a:buChar char="Ø"/>
            </a:pPr>
            <a:r>
              <a:rPr lang="de-DE" dirty="0"/>
              <a:t>Stress gedanklich vorwegnehmen und vorzeitig Vorkehrungen treffen.</a:t>
            </a:r>
          </a:p>
          <a:p>
            <a:pPr marL="285750" indent="-285750">
              <a:buFont typeface="Wingdings" pitchFamily="2" charset="2"/>
              <a:buChar char="Ø"/>
            </a:pPr>
            <a:endParaRPr lang="de-DE" dirty="0"/>
          </a:p>
        </p:txBody>
      </p:sp>
    </p:spTree>
    <p:extLst>
      <p:ext uri="{BB962C8B-B14F-4D97-AF65-F5344CB8AC3E}">
        <p14:creationId xmlns:p14="http://schemas.microsoft.com/office/powerpoint/2010/main" val="423864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Himmel, draußen, Wolke, Person enthält.&#10;&#10;Automatisch generierte Beschreibung">
            <a:extLst>
              <a:ext uri="{FF2B5EF4-FFF2-40B4-BE49-F238E27FC236}">
                <a16:creationId xmlns:a16="http://schemas.microsoft.com/office/drawing/2014/main" id="{8867879A-D23B-7007-F247-83F785C9299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3311" r="1" b="5486"/>
          <a:stretch/>
        </p:blipFill>
        <p:spPr>
          <a:xfrm>
            <a:off x="120650" y="68263"/>
            <a:ext cx="11036300" cy="6721475"/>
          </a:xfrm>
          <a:prstGeom prst="rect">
            <a:avLst/>
          </a:prstGeom>
          <a:noFill/>
        </p:spPr>
      </p:pic>
    </p:spTree>
    <p:extLst>
      <p:ext uri="{BB962C8B-B14F-4D97-AF65-F5344CB8AC3E}">
        <p14:creationId xmlns:p14="http://schemas.microsoft.com/office/powerpoint/2010/main" val="48225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9A2371-7261-588B-06C5-C84FD42FA050}"/>
              </a:ext>
            </a:extLst>
          </p:cNvPr>
          <p:cNvSpPr>
            <a:spLocks noGrp="1"/>
          </p:cNvSpPr>
          <p:nvPr>
            <p:ph type="title"/>
          </p:nvPr>
        </p:nvSpPr>
        <p:spPr/>
        <p:txBody>
          <a:bodyPr/>
          <a:lstStyle/>
          <a:p>
            <a:pPr algn="ctr"/>
            <a:r>
              <a:rPr lang="de-DE" dirty="0"/>
              <a:t>Individuelle Stressbewältigung</a:t>
            </a:r>
          </a:p>
        </p:txBody>
      </p:sp>
      <p:sp>
        <p:nvSpPr>
          <p:cNvPr id="3" name="Inhaltsplatzhalter 2">
            <a:extLst>
              <a:ext uri="{FF2B5EF4-FFF2-40B4-BE49-F238E27FC236}">
                <a16:creationId xmlns:a16="http://schemas.microsoft.com/office/drawing/2014/main" id="{F5CF230B-CEBD-8E65-5226-85B346DC2051}"/>
              </a:ext>
            </a:extLst>
          </p:cNvPr>
          <p:cNvSpPr>
            <a:spLocks noGrp="1"/>
          </p:cNvSpPr>
          <p:nvPr>
            <p:ph sz="half" idx="1"/>
          </p:nvPr>
        </p:nvSpPr>
        <p:spPr/>
        <p:txBody>
          <a:bodyPr>
            <a:normAutofit fontScale="92500" lnSpcReduction="20000"/>
          </a:bodyPr>
          <a:lstStyle/>
          <a:p>
            <a:r>
              <a:rPr lang="de-DE" dirty="0"/>
              <a:t>Tief durchatmen</a:t>
            </a:r>
          </a:p>
          <a:p>
            <a:r>
              <a:rPr lang="de-DE" dirty="0"/>
              <a:t>Das Gute daran sehen</a:t>
            </a:r>
          </a:p>
          <a:p>
            <a:r>
              <a:rPr lang="de-DE" dirty="0"/>
              <a:t>Positive denken</a:t>
            </a:r>
            <a:br>
              <a:rPr lang="de-DE" dirty="0"/>
            </a:br>
            <a:r>
              <a:rPr lang="de-DE" dirty="0"/>
              <a:t>Ich erinnere mich an Situationen, die ich schon gemeistert habe</a:t>
            </a:r>
          </a:p>
          <a:p>
            <a:r>
              <a:rPr lang="de-DE" dirty="0"/>
              <a:t>Aktiv werden </a:t>
            </a:r>
            <a:br>
              <a:rPr lang="de-DE" dirty="0"/>
            </a:br>
            <a:r>
              <a:rPr lang="de-DE" dirty="0"/>
              <a:t>wer handelt, kann Dinge positiv beeinflussen und bekommt wieder das Gefühl der Kontrolle</a:t>
            </a:r>
            <a:br>
              <a:rPr lang="de-DE" dirty="0"/>
            </a:br>
            <a:r>
              <a:rPr lang="de-DE" dirty="0"/>
              <a:t/>
            </a:r>
            <a:br>
              <a:rPr lang="de-DE" dirty="0"/>
            </a:br>
            <a:endParaRPr lang="de-DE" dirty="0"/>
          </a:p>
        </p:txBody>
      </p:sp>
      <p:sp>
        <p:nvSpPr>
          <p:cNvPr id="4" name="Inhaltsplatzhalter 3">
            <a:extLst>
              <a:ext uri="{FF2B5EF4-FFF2-40B4-BE49-F238E27FC236}">
                <a16:creationId xmlns:a16="http://schemas.microsoft.com/office/drawing/2014/main" id="{DA5F6000-E1A0-9D51-31DC-60A09E62CD3D}"/>
              </a:ext>
            </a:extLst>
          </p:cNvPr>
          <p:cNvSpPr>
            <a:spLocks noGrp="1"/>
          </p:cNvSpPr>
          <p:nvPr>
            <p:ph sz="half" idx="2"/>
          </p:nvPr>
        </p:nvSpPr>
        <p:spPr/>
        <p:txBody>
          <a:bodyPr>
            <a:normAutofit fontScale="92500" lnSpcReduction="20000"/>
          </a:bodyPr>
          <a:lstStyle/>
          <a:p>
            <a:r>
              <a:rPr lang="de-DE" dirty="0"/>
              <a:t>Humor</a:t>
            </a:r>
            <a:br>
              <a:rPr lang="de-DE" dirty="0"/>
            </a:br>
            <a:r>
              <a:rPr lang="de-DE" dirty="0"/>
              <a:t>Ich lache über mich selbst oder über die Situation; das sorgt für Entspannung</a:t>
            </a:r>
          </a:p>
          <a:p>
            <a:r>
              <a:rPr lang="de-DE" dirty="0"/>
              <a:t>Sich schlau machen</a:t>
            </a:r>
            <a:br>
              <a:rPr lang="de-DE" dirty="0"/>
            </a:br>
            <a:r>
              <a:rPr lang="de-DE" dirty="0"/>
              <a:t>Je Infos ich über das Problem und mögliche Lösungen ich habe , um so besser</a:t>
            </a:r>
          </a:p>
          <a:p>
            <a:r>
              <a:rPr lang="de-DE" dirty="0"/>
              <a:t>Ich frage andere um Unterstützung</a:t>
            </a:r>
          </a:p>
          <a:p>
            <a:r>
              <a:rPr lang="de-DE" dirty="0"/>
              <a:t>Bewegung jeder Art eignet sich zum Spannungsabbau</a:t>
            </a:r>
          </a:p>
        </p:txBody>
      </p:sp>
    </p:spTree>
    <p:extLst>
      <p:ext uri="{BB962C8B-B14F-4D97-AF65-F5344CB8AC3E}">
        <p14:creationId xmlns:p14="http://schemas.microsoft.com/office/powerpoint/2010/main" val="3109402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Brust, Spielzeug, Magen enthält.&#10;&#10;Automatisch generierte Beschreibung">
            <a:extLst>
              <a:ext uri="{FF2B5EF4-FFF2-40B4-BE49-F238E27FC236}">
                <a16:creationId xmlns:a16="http://schemas.microsoft.com/office/drawing/2014/main" id="{09E8B5CB-3094-CDFB-78BA-1DF2AAD30D8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5529" r="1" b="13267"/>
          <a:stretch/>
        </p:blipFill>
        <p:spPr>
          <a:xfrm>
            <a:off x="120650" y="68263"/>
            <a:ext cx="11036300" cy="6721475"/>
          </a:xfrm>
          <a:prstGeom prst="rect">
            <a:avLst/>
          </a:prstGeom>
          <a:noFill/>
        </p:spPr>
      </p:pic>
    </p:spTree>
    <p:extLst>
      <p:ext uri="{BB962C8B-B14F-4D97-AF65-F5344CB8AC3E}">
        <p14:creationId xmlns:p14="http://schemas.microsoft.com/office/powerpoint/2010/main" val="134643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10D97-E9E1-3714-0BCD-EFC6450A657C}"/>
              </a:ext>
            </a:extLst>
          </p:cNvPr>
          <p:cNvSpPr>
            <a:spLocks noGrp="1"/>
          </p:cNvSpPr>
          <p:nvPr>
            <p:ph type="title"/>
          </p:nvPr>
        </p:nvSpPr>
        <p:spPr>
          <a:xfrm>
            <a:off x="1981200" y="274638"/>
            <a:ext cx="7620000" cy="1143000"/>
          </a:xfrm>
        </p:spPr>
        <p:txBody>
          <a:bodyPr anchor="ctr">
            <a:normAutofit/>
          </a:bodyPr>
          <a:lstStyle/>
          <a:p>
            <a:r>
              <a:rPr lang="de-DE" dirty="0"/>
              <a:t>                   </a:t>
            </a:r>
            <a:r>
              <a:rPr lang="de-DE" dirty="0" err="1"/>
              <a:t>Commitment</a:t>
            </a:r>
            <a:endParaRPr lang="de-DE" dirty="0"/>
          </a:p>
        </p:txBody>
      </p:sp>
      <p:pic>
        <p:nvPicPr>
          <p:cNvPr id="7" name="Grafik 6" descr="Ein Bild, das Pfeil enthält.&#10;&#10;Automatisch generierte Beschreibung">
            <a:extLst>
              <a:ext uri="{FF2B5EF4-FFF2-40B4-BE49-F238E27FC236}">
                <a16:creationId xmlns:a16="http://schemas.microsoft.com/office/drawing/2014/main" id="{4DEC9D8C-6462-F802-496D-12482603555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84016" y="1600200"/>
            <a:ext cx="6214368" cy="4800600"/>
          </a:xfrm>
          <a:prstGeom prst="rect">
            <a:avLst/>
          </a:prstGeom>
          <a:noFill/>
        </p:spPr>
      </p:pic>
    </p:spTree>
    <p:extLst>
      <p:ext uri="{BB962C8B-B14F-4D97-AF65-F5344CB8AC3E}">
        <p14:creationId xmlns:p14="http://schemas.microsoft.com/office/powerpoint/2010/main" val="282210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F529BA8-2FF5-7A48-994B-810BF2892D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1" r="13899" b="-1"/>
          <a:stretch/>
        </p:blipFill>
        <p:spPr bwMode="auto">
          <a:xfrm>
            <a:off x="1614489" y="68264"/>
            <a:ext cx="8277225" cy="6721475"/>
          </a:xfrm>
          <a:prstGeom prst="rect">
            <a:avLst/>
          </a:prstGeom>
          <a:solidFill>
            <a:srgbClr val="FFFFFF"/>
          </a:solidFill>
        </p:spPr>
      </p:pic>
    </p:spTree>
    <p:extLst>
      <p:ext uri="{BB962C8B-B14F-4D97-AF65-F5344CB8AC3E}">
        <p14:creationId xmlns:p14="http://schemas.microsoft.com/office/powerpoint/2010/main" val="158566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1544" y="188640"/>
            <a:ext cx="8219256" cy="380072"/>
          </a:xfrm>
        </p:spPr>
        <p:txBody>
          <a:bodyPr>
            <a:normAutofit fontScale="90000"/>
          </a:bodyPr>
          <a:lstStyle/>
          <a:p>
            <a:pPr marL="274320" indent="-274320" algn="ctr">
              <a:spcBef>
                <a:spcPct val="20000"/>
              </a:spcBef>
            </a:pPr>
            <a:r>
              <a:rPr lang="de-DE" sz="1800" b="1" dirty="0">
                <a:solidFill>
                  <a:prstClr val="black"/>
                </a:solidFill>
                <a:latin typeface="+mn-lt"/>
                <a:ea typeface="Calibri"/>
                <a:cs typeface="Times New Roman"/>
              </a:rPr>
              <a:t>Die ultimative To-do-Liste für Paare </a:t>
            </a:r>
            <a:br>
              <a:rPr lang="de-DE" sz="1800" b="1" dirty="0">
                <a:solidFill>
                  <a:prstClr val="black"/>
                </a:solidFill>
                <a:latin typeface="+mn-lt"/>
                <a:ea typeface="Calibri"/>
                <a:cs typeface="Times New Roman"/>
              </a:rPr>
            </a:br>
            <a:r>
              <a:rPr lang="de-DE" sz="1800" b="1" dirty="0">
                <a:solidFill>
                  <a:prstClr val="black"/>
                </a:solidFill>
                <a:latin typeface="+mn-lt"/>
                <a:ea typeface="Calibri"/>
                <a:cs typeface="Times New Roman"/>
              </a:rPr>
              <a:t>(für einige Ideen braucht ihr Kinderbetreuung)</a:t>
            </a:r>
            <a:r>
              <a:rPr lang="de-DE" sz="900" dirty="0">
                <a:solidFill>
                  <a:prstClr val="black"/>
                </a:solidFill>
                <a:ea typeface="Calibri"/>
                <a:cs typeface="Times New Roman"/>
              </a:rPr>
              <a:t/>
            </a:r>
            <a:br>
              <a:rPr lang="de-DE" sz="900" dirty="0">
                <a:solidFill>
                  <a:prstClr val="black"/>
                </a:solidFill>
                <a:ea typeface="Calibri"/>
                <a:cs typeface="Times New Roman"/>
              </a:rPr>
            </a:br>
            <a:r>
              <a:rPr lang="de-DE" sz="1000" dirty="0">
                <a:solidFill>
                  <a:prstClr val="black"/>
                </a:solidFill>
                <a:ea typeface="Calibri"/>
                <a:cs typeface="Times New Roman"/>
              </a:rPr>
              <a:t>Aus: </a:t>
            </a:r>
            <a:r>
              <a:rPr lang="de-DE" sz="1000" u="sng" dirty="0">
                <a:solidFill>
                  <a:srgbClr val="0000FF"/>
                </a:solidFill>
                <a:ea typeface="Calibri"/>
                <a:cs typeface="Times New Roman"/>
                <a:hlinkClick r:id="rId2"/>
              </a:rPr>
              <a:t>https://www.beziehungsweise-magazin.de/ratgeber/partnerschaft-beziehung/bucketlist-fuer-paare-100-dinge-die-ich-mit-dir-erleben-moechte/</a:t>
            </a:r>
            <a:endParaRPr lang="de-DE" dirty="0"/>
          </a:p>
        </p:txBody>
      </p:sp>
      <p:sp>
        <p:nvSpPr>
          <p:cNvPr id="3" name="Inhaltsplatzhalter 2"/>
          <p:cNvSpPr>
            <a:spLocks noGrp="1"/>
          </p:cNvSpPr>
          <p:nvPr>
            <p:ph idx="1"/>
          </p:nvPr>
        </p:nvSpPr>
        <p:spPr>
          <a:xfrm>
            <a:off x="1312128" y="936702"/>
            <a:ext cx="9244361" cy="5732658"/>
          </a:xfrm>
        </p:spPr>
        <p:txBody>
          <a:bodyPr numCol="3">
            <a:normAutofit fontScale="25000" lnSpcReduction="20000"/>
          </a:bodyPr>
          <a:lstStyle/>
          <a:p>
            <a:r>
              <a:rPr lang="de-DE" sz="3600" dirty="0">
                <a:latin typeface="Calibri"/>
                <a:ea typeface="Calibri"/>
                <a:cs typeface="Times New Roman"/>
              </a:rPr>
              <a:t>Früh aufstehen und im Sonnenaufgang spazieren gehen.</a:t>
            </a:r>
          </a:p>
          <a:p>
            <a:r>
              <a:rPr lang="de-DE" sz="3600" dirty="0">
                <a:latin typeface="Calibri"/>
                <a:ea typeface="Calibri"/>
                <a:cs typeface="Times New Roman"/>
              </a:rPr>
              <a:t>Ein Besuch im Planetarium, ein bisschen Sterne beobachten.</a:t>
            </a:r>
          </a:p>
          <a:p>
            <a:r>
              <a:rPr lang="de-DE" sz="3600" dirty="0">
                <a:latin typeface="Calibri"/>
                <a:ea typeface="Calibri"/>
                <a:cs typeface="Times New Roman"/>
              </a:rPr>
              <a:t>Ein ganzes Wochenende lang im Bett bleiben und nur kuscheln.</a:t>
            </a:r>
          </a:p>
          <a:p>
            <a:r>
              <a:rPr lang="de-DE" sz="3600" dirty="0">
                <a:latin typeface="Calibri"/>
                <a:ea typeface="Calibri"/>
                <a:cs typeface="Times New Roman"/>
              </a:rPr>
              <a:t>Eine neue Sexposition ausprobieren!</a:t>
            </a:r>
          </a:p>
          <a:p>
            <a:r>
              <a:rPr lang="de-DE" sz="3600" dirty="0">
                <a:latin typeface="Calibri"/>
                <a:ea typeface="Calibri"/>
                <a:cs typeface="Times New Roman"/>
              </a:rPr>
              <a:t>Einmal richtig gut – also so richtig gut! – Essen gehen.</a:t>
            </a:r>
          </a:p>
          <a:p>
            <a:r>
              <a:rPr lang="de-DE" sz="3600" dirty="0">
                <a:latin typeface="Calibri"/>
                <a:ea typeface="Calibri"/>
                <a:cs typeface="Times New Roman"/>
              </a:rPr>
              <a:t>Eine Sportart finden, die beiden Spaß macht.</a:t>
            </a:r>
          </a:p>
          <a:p>
            <a:r>
              <a:rPr lang="de-DE" sz="3600" dirty="0">
                <a:latin typeface="Calibri"/>
                <a:ea typeface="Calibri"/>
                <a:cs typeface="Times New Roman"/>
              </a:rPr>
              <a:t>Sich gegenseitig sexy Selfies schicken.</a:t>
            </a:r>
          </a:p>
          <a:p>
            <a:r>
              <a:rPr lang="de-DE" sz="3600" dirty="0">
                <a:latin typeface="Calibri"/>
                <a:ea typeface="Calibri"/>
                <a:cs typeface="Times New Roman"/>
              </a:rPr>
              <a:t>Und weil es lustig ist: Sich gegenseitig </a:t>
            </a:r>
            <a:r>
              <a:rPr lang="de-DE" sz="3600" dirty="0" err="1">
                <a:latin typeface="Calibri"/>
                <a:ea typeface="Calibri"/>
                <a:cs typeface="Times New Roman"/>
              </a:rPr>
              <a:t>ugly</a:t>
            </a:r>
            <a:r>
              <a:rPr lang="de-DE" sz="3600" dirty="0">
                <a:latin typeface="Calibri"/>
                <a:ea typeface="Calibri"/>
                <a:cs typeface="Times New Roman"/>
              </a:rPr>
              <a:t> Selfies schicken.</a:t>
            </a:r>
          </a:p>
          <a:p>
            <a:r>
              <a:rPr lang="de-DE" sz="3600" dirty="0">
                <a:latin typeface="Calibri"/>
                <a:ea typeface="Calibri"/>
                <a:cs typeface="Times New Roman"/>
              </a:rPr>
              <a:t>Den Jahrestag gebührend feiern.</a:t>
            </a:r>
          </a:p>
          <a:p>
            <a:r>
              <a:rPr lang="de-DE" sz="3600" dirty="0">
                <a:latin typeface="Calibri"/>
                <a:ea typeface="Calibri"/>
                <a:cs typeface="Times New Roman"/>
              </a:rPr>
              <a:t>Sich gemeinsam und sozial engagieren (z.B. Müll aufsammeln, ins Tierheim gehen)</a:t>
            </a:r>
          </a:p>
          <a:p>
            <a:r>
              <a:rPr lang="de-DE" sz="3600" dirty="0">
                <a:latin typeface="Calibri"/>
                <a:ea typeface="Calibri"/>
                <a:cs typeface="Times New Roman"/>
              </a:rPr>
              <a:t>Den Partner von der Arbeit abholen und gemeinsam heimlaufen oder -fahren.</a:t>
            </a:r>
          </a:p>
          <a:p>
            <a:r>
              <a:rPr lang="de-DE" sz="3600" dirty="0">
                <a:latin typeface="Calibri"/>
                <a:ea typeface="Calibri"/>
                <a:cs typeface="Times New Roman"/>
              </a:rPr>
              <a:t>Für den Anderen eine Playlist erstellen.</a:t>
            </a:r>
          </a:p>
          <a:p>
            <a:r>
              <a:rPr lang="de-DE" sz="3600" dirty="0">
                <a:latin typeface="Calibri"/>
                <a:ea typeface="Calibri"/>
                <a:cs typeface="Times New Roman"/>
              </a:rPr>
              <a:t>Den Lieblingsfilm des anderen anschauen.</a:t>
            </a:r>
          </a:p>
          <a:p>
            <a:r>
              <a:rPr lang="de-DE" sz="3600" dirty="0">
                <a:latin typeface="Calibri"/>
                <a:ea typeface="Calibri"/>
                <a:cs typeface="Times New Roman"/>
              </a:rPr>
              <a:t>Gemeinsam einen Sushi-Kurs machen.</a:t>
            </a:r>
          </a:p>
          <a:p>
            <a:r>
              <a:rPr lang="de-DE" sz="3600" dirty="0">
                <a:latin typeface="Calibri"/>
                <a:ea typeface="Calibri"/>
                <a:cs typeface="Times New Roman"/>
              </a:rPr>
              <a:t>Sich gegenseitig etwas aus einem Buch vorlesen.</a:t>
            </a:r>
          </a:p>
          <a:p>
            <a:r>
              <a:rPr lang="de-DE" sz="3600" dirty="0">
                <a:latin typeface="Calibri"/>
                <a:ea typeface="Calibri"/>
                <a:cs typeface="Times New Roman"/>
              </a:rPr>
              <a:t>In ein Open-Air-Kino gehen und unter der Decke kuscheln.</a:t>
            </a:r>
          </a:p>
          <a:p>
            <a:r>
              <a:rPr lang="de-DE" sz="3600" dirty="0">
                <a:latin typeface="Calibri"/>
                <a:ea typeface="Calibri"/>
                <a:cs typeface="Times New Roman"/>
              </a:rPr>
              <a:t>Ein paar neue Cocktail-Rezepte ausprobieren und dann alles austrinken.</a:t>
            </a:r>
          </a:p>
          <a:p>
            <a:r>
              <a:rPr lang="de-DE" sz="3600" dirty="0">
                <a:latin typeface="Calibri"/>
                <a:ea typeface="Calibri"/>
                <a:cs typeface="Times New Roman"/>
              </a:rPr>
              <a:t>Ein neues Sexspielzeug ausprobieren.</a:t>
            </a:r>
          </a:p>
          <a:p>
            <a:r>
              <a:rPr lang="de-DE" sz="3600" dirty="0">
                <a:latin typeface="Calibri"/>
                <a:ea typeface="Calibri"/>
                <a:cs typeface="Times New Roman"/>
              </a:rPr>
              <a:t>Gemeinsam einen Pasta- oder Pizza-Kurs machen.</a:t>
            </a:r>
          </a:p>
          <a:p>
            <a:r>
              <a:rPr lang="de-DE" sz="3600" dirty="0">
                <a:latin typeface="Calibri"/>
                <a:ea typeface="Calibri"/>
                <a:cs typeface="Times New Roman"/>
              </a:rPr>
              <a:t>Sich gegenseitig einen Liebesbrief schreiben und schicken.</a:t>
            </a:r>
          </a:p>
          <a:p>
            <a:r>
              <a:rPr lang="de-DE" sz="3600" dirty="0">
                <a:latin typeface="Calibri"/>
                <a:ea typeface="Calibri"/>
                <a:cs typeface="Times New Roman"/>
              </a:rPr>
              <a:t>Gemeinsam eine Gin-, Wein- oder Bier-Verkostung machen.</a:t>
            </a:r>
          </a:p>
          <a:p>
            <a:r>
              <a:rPr lang="de-DE" sz="3600" dirty="0">
                <a:latin typeface="Calibri"/>
                <a:ea typeface="Calibri"/>
                <a:cs typeface="Times New Roman"/>
              </a:rPr>
              <a:t>Spontan in ein Konzert gehen.</a:t>
            </a:r>
          </a:p>
          <a:p>
            <a:r>
              <a:rPr lang="de-DE" sz="3600" dirty="0">
                <a:latin typeface="Calibri"/>
                <a:ea typeface="Calibri"/>
                <a:cs typeface="Times New Roman"/>
              </a:rPr>
              <a:t>Einen kleinen </a:t>
            </a:r>
            <a:r>
              <a:rPr lang="de-DE" sz="3600" dirty="0" err="1">
                <a:latin typeface="Calibri"/>
                <a:ea typeface="Calibri"/>
                <a:cs typeface="Times New Roman"/>
              </a:rPr>
              <a:t>Roadtrip</a:t>
            </a:r>
            <a:r>
              <a:rPr lang="de-DE" sz="3600" dirty="0">
                <a:latin typeface="Calibri"/>
                <a:ea typeface="Calibri"/>
                <a:cs typeface="Times New Roman"/>
              </a:rPr>
              <a:t> in der Gegend unternehmen.</a:t>
            </a:r>
          </a:p>
          <a:p>
            <a:r>
              <a:rPr lang="de-DE" sz="3600" dirty="0">
                <a:latin typeface="Calibri"/>
                <a:ea typeface="Calibri"/>
                <a:cs typeface="Times New Roman"/>
              </a:rPr>
              <a:t>Gemeinsam in etwas Kleines investieren (z.B. ein Jahreslos der Fernsehlotterie oder ein paar wenige Aktien)</a:t>
            </a:r>
          </a:p>
          <a:p>
            <a:r>
              <a:rPr lang="de-DE" sz="3600" dirty="0">
                <a:latin typeface="Calibri"/>
                <a:ea typeface="Calibri"/>
                <a:cs typeface="Times New Roman"/>
              </a:rPr>
              <a:t>Einen größeren </a:t>
            </a:r>
            <a:r>
              <a:rPr lang="de-DE" sz="3600" dirty="0" err="1">
                <a:latin typeface="Calibri"/>
                <a:ea typeface="Calibri"/>
                <a:cs typeface="Times New Roman"/>
              </a:rPr>
              <a:t>Roadtrip</a:t>
            </a:r>
            <a:r>
              <a:rPr lang="de-DE" sz="3600" dirty="0">
                <a:latin typeface="Calibri"/>
                <a:ea typeface="Calibri"/>
                <a:cs typeface="Times New Roman"/>
              </a:rPr>
              <a:t> über ein ganzes Wochenende machen.</a:t>
            </a:r>
          </a:p>
          <a:p>
            <a:r>
              <a:rPr lang="de-DE" sz="3600" dirty="0">
                <a:latin typeface="Calibri"/>
                <a:ea typeface="Calibri"/>
                <a:cs typeface="Times New Roman"/>
              </a:rPr>
              <a:t>Einen Nackt-Tag einlegen.</a:t>
            </a:r>
          </a:p>
          <a:p>
            <a:r>
              <a:rPr lang="de-DE" sz="3600" dirty="0">
                <a:latin typeface="Calibri"/>
                <a:ea typeface="Calibri"/>
                <a:cs typeface="Times New Roman"/>
              </a:rPr>
              <a:t>Auf einen Markt gehen und Dinge probieren, die man nicht kennt.</a:t>
            </a:r>
          </a:p>
          <a:p>
            <a:r>
              <a:rPr lang="de-DE" sz="3600" dirty="0">
                <a:latin typeface="Calibri"/>
                <a:ea typeface="Calibri"/>
                <a:cs typeface="Times New Roman"/>
              </a:rPr>
              <a:t>Ein Sparschwein kaufen und auf einen gemeinsamen Traum sparen.</a:t>
            </a:r>
          </a:p>
          <a:p>
            <a:r>
              <a:rPr lang="de-DE" sz="3600" dirty="0">
                <a:latin typeface="Calibri"/>
                <a:ea typeface="Calibri"/>
                <a:cs typeface="Times New Roman"/>
              </a:rPr>
              <a:t>Das Spiel „Was ich dich schon immer fragen wollte!“ spielen.</a:t>
            </a:r>
          </a:p>
          <a:p>
            <a:r>
              <a:rPr lang="de-DE" sz="3600" dirty="0">
                <a:latin typeface="Calibri"/>
                <a:ea typeface="Calibri"/>
                <a:cs typeface="Times New Roman"/>
              </a:rPr>
              <a:t>An einem geheimen Ort einen Baum pflanzen.</a:t>
            </a:r>
          </a:p>
          <a:p>
            <a:r>
              <a:rPr lang="de-DE" sz="3600" dirty="0">
                <a:latin typeface="Calibri"/>
                <a:ea typeface="Calibri"/>
                <a:cs typeface="Times New Roman"/>
              </a:rPr>
              <a:t>Gemeinsam einen Porno anschauen.</a:t>
            </a:r>
          </a:p>
          <a:p>
            <a:r>
              <a:rPr lang="de-DE" sz="3600" dirty="0">
                <a:latin typeface="Calibri"/>
                <a:ea typeface="Calibri"/>
                <a:cs typeface="Times New Roman"/>
              </a:rPr>
              <a:t>Zusammen in einen Vergnügungspark gehen.</a:t>
            </a:r>
          </a:p>
          <a:p>
            <a:r>
              <a:rPr lang="de-DE" sz="3600" dirty="0">
                <a:latin typeface="Calibri"/>
                <a:ea typeface="Calibri"/>
                <a:cs typeface="Times New Roman"/>
              </a:rPr>
              <a:t>Das Spiel „Du darfst nur mit Ja oder Nein antworten“ spielen.</a:t>
            </a:r>
          </a:p>
          <a:p>
            <a:r>
              <a:rPr lang="de-DE" sz="3600" dirty="0">
                <a:latin typeface="Calibri"/>
                <a:ea typeface="Calibri"/>
                <a:cs typeface="Times New Roman"/>
              </a:rPr>
              <a:t>Beim Weggehen einen potenziellen Partner für einen Dreier aussuchen.</a:t>
            </a:r>
          </a:p>
          <a:p>
            <a:r>
              <a:rPr lang="de-DE" sz="3600" dirty="0">
                <a:latin typeface="Calibri"/>
                <a:ea typeface="Calibri"/>
                <a:cs typeface="Times New Roman"/>
              </a:rPr>
              <a:t>Gemeinsam Wandern gehen und einen Berg erklimmen.</a:t>
            </a:r>
          </a:p>
          <a:p>
            <a:r>
              <a:rPr lang="de-DE" sz="3600" dirty="0">
                <a:latin typeface="Calibri"/>
                <a:ea typeface="Calibri"/>
                <a:cs typeface="Times New Roman"/>
              </a:rPr>
              <a:t>In der eigenen Stadt eine Nacht im Hotel verbringen.</a:t>
            </a:r>
          </a:p>
          <a:p>
            <a:r>
              <a:rPr lang="de-DE" sz="3600" dirty="0">
                <a:latin typeface="Calibri"/>
                <a:ea typeface="Calibri"/>
                <a:cs typeface="Times New Roman"/>
              </a:rPr>
              <a:t>Die Babysitter für das Kind von gemeinsamen Freunden spielen.</a:t>
            </a:r>
          </a:p>
          <a:p>
            <a:r>
              <a:rPr lang="de-DE" sz="3600" dirty="0">
                <a:latin typeface="Calibri"/>
                <a:ea typeface="Calibri"/>
                <a:cs typeface="Times New Roman"/>
              </a:rPr>
              <a:t>In der eigenen Stadt ein neues Viertel entdecken und erkunden.  </a:t>
            </a:r>
          </a:p>
          <a:p>
            <a:r>
              <a:rPr lang="de-DE" sz="3600" dirty="0">
                <a:latin typeface="Calibri"/>
                <a:ea typeface="Calibri"/>
                <a:cs typeface="Times New Roman"/>
              </a:rPr>
              <a:t>Gemeinsam in eine Karaoke-Bar gehen – und natürlich laut mitsingen!</a:t>
            </a:r>
          </a:p>
          <a:p>
            <a:r>
              <a:rPr lang="de-DE" sz="3600" dirty="0">
                <a:latin typeface="Calibri"/>
                <a:ea typeface="Calibri"/>
                <a:cs typeface="Times New Roman"/>
              </a:rPr>
              <a:t>Einen Tanzkurs machen! Wie wäre es mit Salsa?</a:t>
            </a:r>
          </a:p>
          <a:p>
            <a:r>
              <a:rPr lang="de-DE" sz="3600" dirty="0">
                <a:latin typeface="Calibri"/>
                <a:ea typeface="Calibri"/>
                <a:cs typeface="Times New Roman"/>
              </a:rPr>
              <a:t>Über die eigenen Zukunftspläne sprechen. Wo sehen Sie sich in 30 Jahren?</a:t>
            </a:r>
          </a:p>
          <a:p>
            <a:r>
              <a:rPr lang="de-DE" sz="3600" dirty="0">
                <a:latin typeface="Calibri"/>
                <a:ea typeface="Calibri"/>
                <a:cs typeface="Times New Roman"/>
              </a:rPr>
              <a:t>Sich gegenseitig in nur drei Worten beschreiben.</a:t>
            </a:r>
          </a:p>
          <a:p>
            <a:r>
              <a:rPr lang="de-DE" sz="3600" dirty="0">
                <a:latin typeface="Calibri"/>
                <a:ea typeface="Calibri"/>
                <a:cs typeface="Times New Roman"/>
              </a:rPr>
              <a:t>Sich gegenseitig massieren.</a:t>
            </a:r>
          </a:p>
          <a:p>
            <a:r>
              <a:rPr lang="de-DE" sz="3600" dirty="0">
                <a:latin typeface="Calibri"/>
                <a:ea typeface="Calibri"/>
                <a:cs typeface="Times New Roman"/>
              </a:rPr>
              <a:t>Im Bett frühstücken.</a:t>
            </a:r>
          </a:p>
          <a:p>
            <a:r>
              <a:rPr lang="de-DE" sz="3600" dirty="0">
                <a:latin typeface="Calibri"/>
                <a:ea typeface="Calibri"/>
                <a:cs typeface="Times New Roman"/>
              </a:rPr>
              <a:t>Freunde zu einem großen Motto-Abendessen einladen.</a:t>
            </a:r>
          </a:p>
          <a:p>
            <a:r>
              <a:rPr lang="de-DE" sz="3600" dirty="0">
                <a:latin typeface="Calibri"/>
                <a:ea typeface="Calibri"/>
                <a:cs typeface="Times New Roman"/>
              </a:rPr>
              <a:t>In einen Trampolinpark gehen.</a:t>
            </a:r>
          </a:p>
          <a:p>
            <a:r>
              <a:rPr lang="de-DE" sz="3600" dirty="0">
                <a:latin typeface="Calibri"/>
                <a:ea typeface="Calibri"/>
                <a:cs typeface="Times New Roman"/>
              </a:rPr>
              <a:t>Eine gemeinsame Shopping-Tour machen und sich von Kopf bis Fuß, von Unterwäsche bis zu Schuhen, neu einkleiden.</a:t>
            </a:r>
          </a:p>
          <a:p>
            <a:r>
              <a:rPr lang="de-DE" sz="3600" dirty="0">
                <a:latin typeface="Calibri"/>
                <a:ea typeface="Calibri"/>
                <a:cs typeface="Times New Roman"/>
              </a:rPr>
              <a:t>Händchenhaltend den Sonnenuntergang bestaunen.</a:t>
            </a:r>
          </a:p>
          <a:p>
            <a:r>
              <a:rPr lang="de-DE" sz="3600" dirty="0">
                <a:latin typeface="Calibri"/>
                <a:ea typeface="Calibri"/>
                <a:cs typeface="Times New Roman"/>
              </a:rPr>
              <a:t>Eine Woche lang die Klamotten für den anderen raussuchen.</a:t>
            </a:r>
          </a:p>
          <a:p>
            <a:r>
              <a:rPr lang="de-DE" sz="3600" dirty="0">
                <a:latin typeface="Calibri"/>
                <a:ea typeface="Calibri"/>
                <a:cs typeface="Times New Roman"/>
              </a:rPr>
              <a:t>Sich schick anziehen und in ein Casino fahren.</a:t>
            </a:r>
          </a:p>
          <a:p>
            <a:r>
              <a:rPr lang="de-DE" sz="3600" dirty="0">
                <a:latin typeface="Calibri"/>
                <a:ea typeface="Calibri"/>
                <a:cs typeface="Times New Roman"/>
              </a:rPr>
              <a:t>Eine Wette mit einem hohen Einsatz abschließen.</a:t>
            </a:r>
          </a:p>
          <a:p>
            <a:r>
              <a:rPr lang="de-DE" sz="3600" dirty="0">
                <a:latin typeface="Calibri"/>
                <a:ea typeface="Calibri"/>
                <a:cs typeface="Times New Roman"/>
              </a:rPr>
              <a:t>Für den Partner jemanden zum Fremdflirten raussuchen.</a:t>
            </a:r>
          </a:p>
          <a:p>
            <a:r>
              <a:rPr lang="de-DE" sz="3600" dirty="0">
                <a:latin typeface="Calibri"/>
                <a:ea typeface="Calibri"/>
                <a:cs typeface="Times New Roman"/>
              </a:rPr>
              <a:t>Zur Paarmassage gehen.</a:t>
            </a:r>
          </a:p>
          <a:p>
            <a:r>
              <a:rPr lang="de-DE" sz="3600" dirty="0">
                <a:latin typeface="Calibri"/>
                <a:ea typeface="Calibri"/>
                <a:cs typeface="Times New Roman"/>
              </a:rPr>
              <a:t>Zusammen einen Trampolinpark besuchen.</a:t>
            </a:r>
          </a:p>
          <a:p>
            <a:r>
              <a:rPr lang="de-DE" sz="3600" dirty="0">
                <a:latin typeface="Calibri"/>
                <a:ea typeface="Calibri"/>
                <a:cs typeface="Times New Roman"/>
              </a:rPr>
              <a:t>Gemeinsam in einen FKK-Bereich gehen.</a:t>
            </a:r>
          </a:p>
          <a:p>
            <a:r>
              <a:rPr lang="de-DE" sz="3600" dirty="0">
                <a:latin typeface="Calibri"/>
                <a:ea typeface="Calibri"/>
                <a:cs typeface="Times New Roman"/>
              </a:rPr>
              <a:t>Etwas tun, das Ihnen beiden peinlich ist.</a:t>
            </a:r>
          </a:p>
          <a:p>
            <a:r>
              <a:rPr lang="de-DE" sz="3600" dirty="0">
                <a:latin typeface="Calibri"/>
                <a:ea typeface="Calibri"/>
                <a:cs typeface="Times New Roman"/>
              </a:rPr>
              <a:t>Ein Pärchen-Fotoshooting machen oder machen lassen.</a:t>
            </a:r>
          </a:p>
          <a:p>
            <a:r>
              <a:rPr lang="de-DE" sz="3600" dirty="0">
                <a:latin typeface="Calibri"/>
                <a:ea typeface="Calibri"/>
                <a:cs typeface="Times New Roman"/>
              </a:rPr>
              <a:t>Ein Bild des anderen malen.</a:t>
            </a:r>
          </a:p>
          <a:p>
            <a:r>
              <a:rPr lang="de-DE" sz="3600" dirty="0">
                <a:latin typeface="Calibri"/>
                <a:ea typeface="Calibri"/>
                <a:cs typeface="Times New Roman"/>
              </a:rPr>
              <a:t>Dinge unternehmen, die Sie am Anfang Ihrer Beziehung gemacht haben und seither nicht mehr (z.B. Bilder im Foto-Automaten, </a:t>
            </a:r>
            <a:r>
              <a:rPr lang="de-DE" sz="3600" dirty="0" err="1">
                <a:latin typeface="Calibri"/>
                <a:ea typeface="Calibri"/>
                <a:cs typeface="Times New Roman"/>
              </a:rPr>
              <a:t>Zettelchen</a:t>
            </a:r>
            <a:r>
              <a:rPr lang="de-DE" sz="3600" dirty="0">
                <a:latin typeface="Calibri"/>
                <a:ea typeface="Calibri"/>
                <a:cs typeface="Times New Roman"/>
              </a:rPr>
              <a:t> zustecken …)</a:t>
            </a:r>
          </a:p>
          <a:p>
            <a:r>
              <a:rPr lang="de-DE" sz="3600" dirty="0">
                <a:latin typeface="Calibri"/>
                <a:ea typeface="Calibri"/>
                <a:cs typeface="Times New Roman"/>
              </a:rPr>
              <a:t>Ein DIY-Projekt in der Wohnung verwirklichen.</a:t>
            </a:r>
          </a:p>
          <a:p>
            <a:r>
              <a:rPr lang="de-DE" sz="3600" dirty="0">
                <a:latin typeface="Calibri"/>
                <a:ea typeface="Calibri"/>
                <a:cs typeface="Times New Roman"/>
              </a:rPr>
              <a:t>Ein Dance-Battle veranstalten – wer kann am peinlichsten tanzen?</a:t>
            </a:r>
          </a:p>
          <a:p>
            <a:r>
              <a:rPr lang="de-DE" sz="3600" dirty="0">
                <a:latin typeface="Calibri"/>
                <a:ea typeface="Calibri"/>
                <a:cs typeface="Times New Roman"/>
              </a:rPr>
              <a:t>Eine wilde Kissenschlacht machen. </a:t>
            </a:r>
          </a:p>
          <a:p>
            <a:r>
              <a:rPr lang="de-DE" sz="3600" dirty="0">
                <a:latin typeface="Calibri"/>
                <a:ea typeface="Calibri"/>
                <a:cs typeface="Times New Roman"/>
              </a:rPr>
              <a:t>Ihr erstes Date nachstellen.</a:t>
            </a:r>
          </a:p>
          <a:p>
            <a:r>
              <a:rPr lang="de-DE" sz="3600" dirty="0">
                <a:latin typeface="Calibri"/>
                <a:ea typeface="Calibri"/>
                <a:cs typeface="Times New Roman"/>
              </a:rPr>
              <a:t>Im Regen zusammen tanzen, egal, ob man nass wird.</a:t>
            </a:r>
          </a:p>
          <a:p>
            <a:r>
              <a:rPr lang="de-DE" sz="3600" dirty="0">
                <a:latin typeface="Calibri"/>
                <a:ea typeface="Calibri"/>
                <a:cs typeface="Times New Roman"/>
              </a:rPr>
              <a:t>Er darf Sie schminken, Sie dürfen ihn frisieren.</a:t>
            </a:r>
          </a:p>
          <a:p>
            <a:r>
              <a:rPr lang="de-DE" sz="3600" dirty="0">
                <a:latin typeface="Calibri"/>
                <a:ea typeface="Calibri"/>
                <a:cs typeface="Times New Roman"/>
              </a:rPr>
              <a:t>Das Lieblings-Outfit des anderen tragen.</a:t>
            </a:r>
          </a:p>
          <a:p>
            <a:r>
              <a:rPr lang="de-DE" sz="3600" dirty="0">
                <a:latin typeface="Calibri"/>
                <a:ea typeface="Calibri"/>
                <a:cs typeface="Times New Roman"/>
              </a:rPr>
              <a:t>Im Sommerregen spazieren gehen.</a:t>
            </a:r>
          </a:p>
          <a:p>
            <a:r>
              <a:rPr lang="de-DE" sz="3600" dirty="0">
                <a:latin typeface="Calibri"/>
                <a:ea typeface="Calibri"/>
                <a:cs typeface="Times New Roman"/>
              </a:rPr>
              <a:t>Gemeinsam die Traumreise planen.</a:t>
            </a:r>
          </a:p>
          <a:p>
            <a:r>
              <a:rPr lang="de-DE" sz="3600" dirty="0">
                <a:latin typeface="Calibri"/>
                <a:ea typeface="Calibri"/>
                <a:cs typeface="Times New Roman"/>
              </a:rPr>
              <a:t>Zusammen in den Zirkus gehen.</a:t>
            </a:r>
          </a:p>
          <a:p>
            <a:r>
              <a:rPr lang="de-DE" sz="3600" dirty="0">
                <a:latin typeface="Calibri"/>
                <a:ea typeface="Calibri"/>
                <a:cs typeface="Times New Roman"/>
              </a:rPr>
              <a:t>Eine ganz neue und ganz eigene Tradition starten.</a:t>
            </a:r>
          </a:p>
          <a:p>
            <a:r>
              <a:rPr lang="de-DE" sz="3600" dirty="0">
                <a:latin typeface="Calibri"/>
                <a:ea typeface="Calibri"/>
                <a:cs typeface="Times New Roman"/>
              </a:rPr>
              <a:t>Eine Reise in die Kindheit des anderen unternehmen, und die wichtigsten Orte besuchen.</a:t>
            </a:r>
          </a:p>
          <a:p>
            <a:r>
              <a:rPr lang="de-DE" sz="3600" dirty="0">
                <a:latin typeface="Calibri"/>
                <a:ea typeface="Calibri"/>
                <a:cs typeface="Times New Roman"/>
              </a:rPr>
              <a:t>Gemeinsam ein neues, exotisches Rezept ausprobieren.</a:t>
            </a:r>
          </a:p>
          <a:p>
            <a:r>
              <a:rPr lang="de-DE" sz="3600" dirty="0">
                <a:latin typeface="Calibri"/>
                <a:ea typeface="Calibri"/>
                <a:cs typeface="Times New Roman"/>
              </a:rPr>
              <a:t>Sich gegenseitig einen Streich spielen.</a:t>
            </a:r>
          </a:p>
          <a:p>
            <a:r>
              <a:rPr lang="de-DE" sz="3600" dirty="0">
                <a:latin typeface="Calibri"/>
                <a:ea typeface="Calibri"/>
                <a:cs typeface="Times New Roman"/>
              </a:rPr>
              <a:t>Das gleiche Buch lesen und sich danach darüber austauschen.</a:t>
            </a:r>
          </a:p>
          <a:p>
            <a:r>
              <a:rPr lang="de-DE" sz="3600" dirty="0" err="1">
                <a:latin typeface="Calibri"/>
                <a:ea typeface="Calibri"/>
                <a:cs typeface="Times New Roman"/>
              </a:rPr>
              <a:t>Twister</a:t>
            </a:r>
            <a:r>
              <a:rPr lang="de-DE" sz="3600" dirty="0">
                <a:latin typeface="Calibri"/>
                <a:ea typeface="Calibri"/>
                <a:cs typeface="Times New Roman"/>
              </a:rPr>
              <a:t> spielen – in Unterwäsche.</a:t>
            </a:r>
          </a:p>
          <a:p>
            <a:r>
              <a:rPr lang="de-DE" sz="3600" dirty="0">
                <a:latin typeface="Calibri"/>
                <a:ea typeface="Calibri"/>
                <a:cs typeface="Times New Roman"/>
              </a:rPr>
              <a:t>Übers Wochenende auf den Hund von Freunden aufpassen.</a:t>
            </a:r>
          </a:p>
          <a:p>
            <a:r>
              <a:rPr lang="de-DE" sz="3600" dirty="0">
                <a:latin typeface="Calibri"/>
                <a:ea typeface="Calibri"/>
                <a:cs typeface="Times New Roman"/>
              </a:rPr>
              <a:t>Ein Wochenende lang das Handy und den Computer ausschalten.</a:t>
            </a:r>
          </a:p>
          <a:p>
            <a:r>
              <a:rPr lang="de-DE" sz="3600" dirty="0">
                <a:latin typeface="Calibri"/>
                <a:ea typeface="Calibri"/>
                <a:cs typeface="Times New Roman"/>
              </a:rPr>
              <a:t>Ein Touristenprogramm in der eigenen Stadt machen.</a:t>
            </a:r>
          </a:p>
          <a:p>
            <a:r>
              <a:rPr lang="de-DE" sz="3600" dirty="0">
                <a:latin typeface="Calibri"/>
                <a:ea typeface="Calibri"/>
                <a:cs typeface="Times New Roman"/>
              </a:rPr>
              <a:t>Bei Ikea Verstecken spielen.</a:t>
            </a:r>
          </a:p>
          <a:p>
            <a:r>
              <a:rPr lang="de-DE" sz="3600" dirty="0">
                <a:latin typeface="Calibri"/>
                <a:ea typeface="Calibri"/>
                <a:cs typeface="Times New Roman"/>
              </a:rPr>
              <a:t>Einen </a:t>
            </a:r>
            <a:r>
              <a:rPr lang="de-DE" sz="3600" dirty="0" err="1">
                <a:latin typeface="Calibri"/>
                <a:ea typeface="Calibri"/>
                <a:cs typeface="Times New Roman"/>
              </a:rPr>
              <a:t>Sundowner</a:t>
            </a:r>
            <a:r>
              <a:rPr lang="de-DE" sz="3600" dirty="0">
                <a:latin typeface="Calibri"/>
                <a:ea typeface="Calibri"/>
                <a:cs typeface="Times New Roman"/>
              </a:rPr>
              <a:t> auf einer Dachterrasse trinken.</a:t>
            </a:r>
          </a:p>
          <a:p>
            <a:r>
              <a:rPr lang="de-DE" sz="3600" dirty="0">
                <a:latin typeface="Calibri"/>
                <a:ea typeface="Calibri"/>
                <a:cs typeface="Times New Roman"/>
              </a:rPr>
              <a:t>Kirschkerne spucken. Wer am weitesten spuckt, hat gewonnen!</a:t>
            </a:r>
          </a:p>
          <a:p>
            <a:r>
              <a:rPr lang="de-DE" sz="3600" dirty="0">
                <a:latin typeface="Calibri"/>
                <a:ea typeface="Calibri"/>
                <a:cs typeface="Times New Roman"/>
              </a:rPr>
              <a:t>Einen Tag mit Picknick und Decke auf einer abgeschiedenen Wiese verbringen.</a:t>
            </a:r>
          </a:p>
          <a:p>
            <a:r>
              <a:rPr lang="de-DE" sz="3600" dirty="0">
                <a:latin typeface="Calibri"/>
                <a:ea typeface="Calibri"/>
                <a:cs typeface="Times New Roman"/>
              </a:rPr>
              <a:t>Den Sternenhimmel bestaunen und nach einer Sternschnuppe Ausschau halten</a:t>
            </a:r>
          </a:p>
          <a:p>
            <a:r>
              <a:rPr lang="de-DE" sz="3600" dirty="0">
                <a:latin typeface="Calibri"/>
                <a:ea typeface="Calibri"/>
                <a:cs typeface="Times New Roman"/>
              </a:rPr>
              <a:t>Einen Ausflug auf einen Bauernhof machen und eine Kuh melken.</a:t>
            </a:r>
          </a:p>
          <a:p>
            <a:r>
              <a:rPr lang="de-DE" sz="3600" dirty="0">
                <a:latin typeface="Calibri"/>
                <a:ea typeface="Calibri"/>
                <a:cs typeface="Times New Roman"/>
              </a:rPr>
              <a:t>Dem Partner die Augen verbinden und ihn verführen.</a:t>
            </a:r>
          </a:p>
          <a:p>
            <a:r>
              <a:rPr lang="de-DE" sz="3600" dirty="0">
                <a:latin typeface="Calibri"/>
                <a:ea typeface="Calibri"/>
                <a:cs typeface="Times New Roman"/>
              </a:rPr>
              <a:t>Eine Wand in der Wohnung neu streichen.</a:t>
            </a:r>
          </a:p>
          <a:p>
            <a:r>
              <a:rPr lang="de-DE" sz="3600" dirty="0">
                <a:latin typeface="Calibri"/>
                <a:ea typeface="Calibri"/>
                <a:cs typeface="Times New Roman"/>
              </a:rPr>
              <a:t>Ein Puzzle zusammen machen.</a:t>
            </a:r>
          </a:p>
          <a:p>
            <a:r>
              <a:rPr lang="de-DE" sz="3600" dirty="0">
                <a:latin typeface="Calibri"/>
                <a:ea typeface="Calibri"/>
                <a:cs typeface="Times New Roman"/>
              </a:rPr>
              <a:t>Ihre Initialen in eine Parkbank ritzen.</a:t>
            </a:r>
          </a:p>
          <a:p>
            <a:r>
              <a:rPr lang="de-DE" sz="3600" dirty="0">
                <a:latin typeface="Calibri"/>
                <a:ea typeface="Calibri"/>
                <a:cs typeface="Times New Roman"/>
              </a:rPr>
              <a:t>Gemeinsam in ein Autokino fahren.</a:t>
            </a:r>
          </a:p>
          <a:p>
            <a:r>
              <a:rPr lang="de-DE" sz="3600" dirty="0">
                <a:latin typeface="Calibri"/>
                <a:ea typeface="Calibri"/>
                <a:cs typeface="Times New Roman"/>
              </a:rPr>
              <a:t>Zusammen ein Schaumbad nehmen.</a:t>
            </a:r>
          </a:p>
          <a:p>
            <a:r>
              <a:rPr lang="de-DE" sz="3600" dirty="0" err="1">
                <a:latin typeface="Calibri"/>
                <a:ea typeface="Calibri"/>
                <a:cs typeface="Times New Roman"/>
              </a:rPr>
              <a:t>Bodypainting</a:t>
            </a:r>
            <a:r>
              <a:rPr lang="de-DE" sz="3600" dirty="0">
                <a:latin typeface="Calibri"/>
                <a:ea typeface="Calibri"/>
                <a:cs typeface="Times New Roman"/>
              </a:rPr>
              <a:t> – den anderen anmalen. Je bunter, desto besser.</a:t>
            </a:r>
          </a:p>
          <a:p>
            <a:r>
              <a:rPr lang="de-DE" sz="3600" dirty="0">
                <a:latin typeface="Calibri"/>
                <a:ea typeface="Calibri"/>
                <a:cs typeface="Times New Roman"/>
              </a:rPr>
              <a:t>Sich unter Wasser küssen und das mit einer Unterwasser-Kamera festhalten.</a:t>
            </a:r>
          </a:p>
          <a:p>
            <a:r>
              <a:rPr lang="de-DE" sz="3600" dirty="0">
                <a:latin typeface="Calibri"/>
                <a:ea typeface="Calibri"/>
                <a:cs typeface="Times New Roman"/>
              </a:rPr>
              <a:t>Sich im Urlaub am Strand zusammen auf nur eine Liege legen.</a:t>
            </a:r>
          </a:p>
          <a:p>
            <a:r>
              <a:rPr lang="de-DE" sz="3600" dirty="0">
                <a:latin typeface="Calibri"/>
                <a:ea typeface="Calibri"/>
                <a:cs typeface="Times New Roman"/>
              </a:rPr>
              <a:t>Irgendwo im Nirgendwo in der Natur Sex haben.</a:t>
            </a:r>
          </a:p>
          <a:p>
            <a:r>
              <a:rPr lang="de-DE" sz="3600" dirty="0">
                <a:latin typeface="Calibri"/>
                <a:ea typeface="Calibri"/>
                <a:cs typeface="Times New Roman"/>
              </a:rPr>
              <a:t>Gemeinsam eine Sommerrodelbahn besuchen.</a:t>
            </a:r>
          </a:p>
          <a:p>
            <a:r>
              <a:rPr lang="de-DE" sz="3600" dirty="0">
                <a:latin typeface="Calibri"/>
                <a:ea typeface="Calibri"/>
                <a:cs typeface="Times New Roman"/>
              </a:rPr>
              <a:t>Erdbeeren pflücken gehen.</a:t>
            </a:r>
          </a:p>
          <a:p>
            <a:r>
              <a:rPr lang="de-DE" sz="3600" dirty="0">
                <a:latin typeface="Calibri"/>
                <a:ea typeface="Calibri"/>
                <a:cs typeface="Times New Roman"/>
              </a:rPr>
              <a:t>Danach Erdbeer-Marmelade machen.</a:t>
            </a:r>
          </a:p>
          <a:p>
            <a:r>
              <a:rPr lang="de-DE" sz="3600" dirty="0">
                <a:latin typeface="Calibri"/>
                <a:ea typeface="Calibri"/>
                <a:cs typeface="Times New Roman"/>
              </a:rPr>
              <a:t>Beim Strandspaziergang gemeinsam Muscheln sammeln.</a:t>
            </a:r>
          </a:p>
          <a:p>
            <a:r>
              <a:rPr lang="de-DE" sz="3600" dirty="0">
                <a:latin typeface="Calibri"/>
                <a:ea typeface="Calibri"/>
                <a:cs typeface="Times New Roman"/>
              </a:rPr>
              <a:t>Nachts nackt baden gehen.</a:t>
            </a:r>
          </a:p>
          <a:p>
            <a:endParaRPr lang="de-DE" dirty="0"/>
          </a:p>
        </p:txBody>
      </p:sp>
    </p:spTree>
    <p:extLst>
      <p:ext uri="{BB962C8B-B14F-4D97-AF65-F5344CB8AC3E}">
        <p14:creationId xmlns:p14="http://schemas.microsoft.com/office/powerpoint/2010/main" val="294420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44EC89-D772-B70D-C778-56EFA420F595}"/>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192" b="-1"/>
          <a:stretch/>
        </p:blipFill>
        <p:spPr bwMode="auto">
          <a:xfrm>
            <a:off x="1614489" y="68264"/>
            <a:ext cx="8277225" cy="6721475"/>
          </a:xfrm>
          <a:prstGeom prst="rect">
            <a:avLst/>
          </a:prstGeom>
          <a:solidFill>
            <a:srgbClr val="FFFFFF"/>
          </a:solidFill>
        </p:spPr>
      </p:pic>
      <p:sp>
        <p:nvSpPr>
          <p:cNvPr id="2" name="Textfeld 1">
            <a:extLst>
              <a:ext uri="{FF2B5EF4-FFF2-40B4-BE49-F238E27FC236}">
                <a16:creationId xmlns:a16="http://schemas.microsoft.com/office/drawing/2014/main" id="{51E86A7C-3C0B-A500-75D4-3B985EF1A10B}"/>
              </a:ext>
            </a:extLst>
          </p:cNvPr>
          <p:cNvSpPr txBox="1"/>
          <p:nvPr/>
        </p:nvSpPr>
        <p:spPr>
          <a:xfrm>
            <a:off x="3810001" y="4516244"/>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6791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llbild anzeigen">
            <a:extLst>
              <a:ext uri="{FF2B5EF4-FFF2-40B4-BE49-F238E27FC236}">
                <a16:creationId xmlns:a16="http://schemas.microsoft.com/office/drawing/2014/main" id="{88BACB61-C0E4-43FA-9D58-1BECD4EDF4A2}"/>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7098" r="1" b="1319"/>
          <a:stretch/>
        </p:blipFill>
        <p:spPr bwMode="auto">
          <a:xfrm>
            <a:off x="120650" y="68263"/>
            <a:ext cx="11036300" cy="6721475"/>
          </a:xfrm>
          <a:prstGeom prst="rect">
            <a:avLst/>
          </a:prstGeom>
          <a:no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165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EB87CC3-756F-A3AA-4579-D0B7E2F18155}"/>
              </a:ext>
            </a:extLst>
          </p:cNvPr>
          <p:cNvSpPr txBox="1"/>
          <p:nvPr/>
        </p:nvSpPr>
        <p:spPr>
          <a:xfrm>
            <a:off x="0" y="0"/>
            <a:ext cx="11296185" cy="6148606"/>
          </a:xfrm>
          <a:prstGeom prst="rect">
            <a:avLst/>
          </a:prstGeom>
          <a:noFill/>
        </p:spPr>
        <p:txBody>
          <a:bodyPr wrap="square" rtlCol="0">
            <a:spAutoFit/>
          </a:bodyPr>
          <a:lstStyle/>
          <a:p>
            <a:pPr algn="ctr">
              <a:lnSpc>
                <a:spcPct val="107000"/>
              </a:lnSpc>
              <a:spcAft>
                <a:spcPts val="800"/>
              </a:spcAft>
            </a:pPr>
            <a:r>
              <a:rPr lang="de-DE" sz="1800" b="1" dirty="0">
                <a:effectLst/>
                <a:latin typeface="Calibri Light" panose="020F0302020204030204" pitchFamily="34" charset="0"/>
                <a:ea typeface="Calibri" panose="020F0502020204030204" pitchFamily="34" charset="0"/>
                <a:cs typeface="Times New Roman" panose="02020603050405020304" pitchFamily="18" charset="0"/>
              </a:rPr>
              <a:t>10 Gebote der Beziehungspflege</a:t>
            </a:r>
          </a:p>
          <a:p>
            <a:pPr>
              <a:lnSpc>
                <a:spcPct val="107000"/>
              </a:lnSpc>
              <a:spcAft>
                <a:spcPts val="800"/>
              </a:spcAft>
            </a:pPr>
            <a:r>
              <a:rPr lang="de-DE" sz="1800" b="1"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t/>
            </a:r>
            <a:br>
              <a:rPr lang="de-DE" sz="1800" b="1"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br>
            <a:r>
              <a:rPr lang="de-DE" sz="1800" b="1"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t/>
            </a:r>
            <a:br>
              <a:rPr lang="de-DE" sz="1800" b="1"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br>
            <a:r>
              <a:rPr lang="de-DE" sz="1200" b="1" dirty="0">
                <a:effectLst/>
                <a:latin typeface="Calibri Light" panose="020F0302020204030204" pitchFamily="34" charset="0"/>
                <a:ea typeface="Calibri" panose="020F0502020204030204" pitchFamily="34" charset="0"/>
                <a:cs typeface="Times New Roman" panose="02020603050405020304" pitchFamily="18" charset="0"/>
              </a:rPr>
              <a:t>1. Gib von dir aus so oft wie möglich Zeichen der Anerkennung, Wertschätzung und Zuneigung. Ein Zuviel ist kaum möglich. (Liebe ist das einzige Gut, das mehr wird, wenn man es verschwendet)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effectLst/>
                <a:latin typeface="Calibri Light" panose="020F0302020204030204" pitchFamily="34" charset="0"/>
                <a:ea typeface="Calibri" panose="020F0502020204030204" pitchFamily="34" charset="0"/>
                <a:cs typeface="Times New Roman" panose="02020603050405020304" pitchFamily="18" charset="0"/>
              </a:rPr>
              <a:t>2. Pflege deine Initiative, sammele Ideen und gib Anregungen für Gemeinsamkeit, Unternehmungen und Zärtlichkeit </a:t>
            </a:r>
            <a:r>
              <a:rPr lang="de-DE" sz="1200" b="1" i="1" dirty="0">
                <a:effectLst/>
                <a:latin typeface="Calibri Light" panose="020F0302020204030204" pitchFamily="34" charset="0"/>
                <a:ea typeface="Calibri" panose="020F0502020204030204" pitchFamily="34" charset="0"/>
                <a:cs typeface="Times New Roman" panose="02020603050405020304" pitchFamily="18" charset="0"/>
              </a:rPr>
              <a:t>(Es gibt nichts Gutes, außer man tut es.)</a:t>
            </a:r>
            <a:r>
              <a:rPr lang="de-DE" sz="12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effectLst/>
                <a:latin typeface="Calibri Light" panose="020F0302020204030204" pitchFamily="34" charset="0"/>
                <a:ea typeface="Calibri" panose="020F0502020204030204" pitchFamily="34" charset="0"/>
                <a:cs typeface="Times New Roman" panose="02020603050405020304" pitchFamily="18" charset="0"/>
              </a:rPr>
              <a:t>3. Sorge dafür, dass dein Erleben für den Partner transparent wird. Dies betrifft dein alltägliches Befinden, dein Lebensgefühl, deine Lebensgeschichte und -perspektive. Nur wenn Du Dich mitteilst, kann der andere/ die andere dich verstehen.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effectLst/>
                <a:latin typeface="Calibri Light" panose="020F0302020204030204" pitchFamily="34" charset="0"/>
                <a:ea typeface="Calibri" panose="020F0502020204030204" pitchFamily="34" charset="0"/>
                <a:cs typeface="Times New Roman" panose="02020603050405020304" pitchFamily="18" charset="0"/>
              </a:rPr>
              <a:t> 4. Äußere unerfüllte Bedürfnisse und Wünsche an die Beziehung, sobald du sie empfindest; nur so kann vermieden werden, dass sich Frust anhäuft. Jeder hat ein Recht auf seine Bedürfnisse </a:t>
            </a:r>
            <a:r>
              <a:rPr lang="de-DE" sz="1200" b="1" i="1" dirty="0">
                <a:effectLst/>
                <a:latin typeface="Calibri Light" panose="020F0302020204030204" pitchFamily="34" charset="0"/>
                <a:ea typeface="Calibri" panose="020F0502020204030204" pitchFamily="34" charset="0"/>
                <a:cs typeface="Times New Roman" panose="02020603050405020304" pitchFamily="18" charset="0"/>
              </a:rPr>
              <a:t>(allerdings nicht auf deren Erfüllung!)</a:t>
            </a:r>
            <a:r>
              <a:rPr lang="de-DE" sz="12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effectLst/>
                <a:latin typeface="Calibri Light" panose="020F0302020204030204" pitchFamily="34" charset="0"/>
                <a:ea typeface="Calibri" panose="020F0502020204030204" pitchFamily="34" charset="0"/>
                <a:cs typeface="Times New Roman" panose="02020603050405020304" pitchFamily="18" charset="0"/>
              </a:rPr>
              <a:t>5. Bemühe dich um Lösungen, wenn gegensätzliche Wunschvorstellungen deutlich werden. Suche von Dir aus das Gespräch und beende es erst, wenn Ihr eine pragmatische Absprache gefunden habt, die im Alltag umgesetzt werden kann.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effectLst/>
                <a:latin typeface="Calibri Light" panose="020F0302020204030204" pitchFamily="34" charset="0"/>
                <a:ea typeface="Calibri" panose="020F0502020204030204" pitchFamily="34" charset="0"/>
                <a:cs typeface="Times New Roman" panose="02020603050405020304" pitchFamily="18" charset="0"/>
              </a:rPr>
              <a:t>6. Impfe dich gedanklich gegen Enttäuschungen. Auch der Traumpartner hat Stärken und Schwächen. Ihr bleibt zwei eigenständige Personen mit unterschiedlicher Lebensgeschichte und unterschiedlicher Erlebnisweise. Krisen bedeuten nicht das Ende der Beziehung. Mit einem anderen Partner würden sich die Probleme bestimmt nicht ergeben – aber mit Sicherheit andere!</a:t>
            </a:r>
            <a:r>
              <a:rPr lang="de-DE" sz="1200" b="1" i="1" dirty="0">
                <a:effectLst/>
                <a:latin typeface="Calibri Light" panose="020F0302020204030204" pitchFamily="34" charset="0"/>
                <a:ea typeface="Calibri" panose="020F0502020204030204" pitchFamily="34" charset="0"/>
                <a:cs typeface="Times New Roman" panose="02020603050405020304" pitchFamily="18" charset="0"/>
              </a:rPr>
              <a:t> (Es sind nicht die Dinge, die uns berühren, sondern die Gedanken, die wir uns dazu machen)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effectLst/>
                <a:latin typeface="Calibri Light" panose="020F0302020204030204" pitchFamily="34" charset="0"/>
                <a:ea typeface="Calibri" panose="020F0502020204030204" pitchFamily="34" charset="0"/>
                <a:cs typeface="Times New Roman" panose="02020603050405020304" pitchFamily="18" charset="0"/>
              </a:rPr>
              <a:t>7. Bekämpfe den Satz: Nicht schon wieder, jetzt ist erst der andere dran! Dies ist der Beginn des Zwangsprozesses. Bedenke, dass du dich in manchen Dingen leichter tust, in anderen hingegen dein Partner</a:t>
            </a:r>
            <a:r>
              <a:rPr lang="de-DE" sz="1200" b="1" i="1" dirty="0">
                <a:effectLst/>
                <a:latin typeface="Calibri Light" panose="020F0302020204030204" pitchFamily="34" charset="0"/>
                <a:ea typeface="Calibri" panose="020F0502020204030204" pitchFamily="34" charset="0"/>
                <a:cs typeface="Times New Roman" panose="02020603050405020304" pitchFamily="18" charset="0"/>
              </a:rPr>
              <a:t>. (Der Reichere kann mehr geben - Wo immer Du feststellen musst, der Reichere zu sein: Dort gib!)</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effectLst/>
                <a:latin typeface="Calibri Light" panose="020F0302020204030204" pitchFamily="34" charset="0"/>
                <a:ea typeface="Calibri" panose="020F0502020204030204" pitchFamily="34" charset="0"/>
                <a:cs typeface="Times New Roman" panose="02020603050405020304" pitchFamily="18" charset="0"/>
              </a:rPr>
              <a:t>8. Brich ein Gespräch ab, es wenn zum Streit ausartet, denn dann ist das Erarbeiten einer Lösung unwahrscheinlich geworden. Vertrage es und beginne es von Dir aus neu, wenn die Voraussetzungen für ein konstruktives Gespräch wiedergegeben sind.</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effectLst/>
                <a:latin typeface="Calibri Light" panose="020F0302020204030204" pitchFamily="34" charset="0"/>
                <a:ea typeface="Calibri" panose="020F0502020204030204" pitchFamily="34" charset="0"/>
                <a:cs typeface="Times New Roman" panose="02020603050405020304" pitchFamily="18" charset="0"/>
              </a:rPr>
              <a:t>9. Berühre keinesfalls Tabus. Kein Paar schafft es, Streit völlig zu umgehen; jedoch Ziele nie auf das „Lindenblatt“ des anderen, und verbale Beleidigungen und Beschimpfungen müssen dabei genauso verboten sein wie körperliche Übergriffe.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effectLst/>
                <a:latin typeface="Calibri Light" panose="020F0302020204030204" pitchFamily="34" charset="0"/>
                <a:ea typeface="Calibri" panose="020F0502020204030204" pitchFamily="34" charset="0"/>
                <a:cs typeface="Times New Roman" panose="02020603050405020304" pitchFamily="18" charset="0"/>
              </a:rPr>
              <a:t>10. Denke daran: Eine enge Beziehung ist jederzeit neu formbar, wenn beide bereit sind den eigenen Anteil zu verändern. -  Willst du die Veränderung: Dann beginnt es selbst damit!</a:t>
            </a:r>
            <a:br>
              <a:rPr lang="de-DE" sz="1200" b="1" dirty="0">
                <a:effectLst/>
                <a:latin typeface="Calibri Light" panose="020F0302020204030204" pitchFamily="34" charset="0"/>
                <a:ea typeface="Calibri" panose="020F0502020204030204" pitchFamily="34" charset="0"/>
                <a:cs typeface="Times New Roman" panose="02020603050405020304" pitchFamily="18" charset="0"/>
              </a:rPr>
            </a:br>
            <a:r>
              <a:rPr lang="de-DE" sz="1200" b="1" dirty="0">
                <a:effectLst/>
                <a:latin typeface="Calibri Light" panose="020F0302020204030204" pitchFamily="34" charset="0"/>
                <a:ea typeface="Calibri" panose="020F0502020204030204" pitchFamily="34" charset="0"/>
                <a:cs typeface="Times New Roman" panose="02020603050405020304" pitchFamily="18" charset="0"/>
              </a:rPr>
              <a:t/>
            </a:r>
            <a:br>
              <a:rPr lang="de-DE" sz="1200" b="1" dirty="0">
                <a:effectLst/>
                <a:latin typeface="Calibri Light" panose="020F0302020204030204" pitchFamily="34" charset="0"/>
                <a:ea typeface="Calibri" panose="020F0502020204030204" pitchFamily="34" charset="0"/>
                <a:cs typeface="Times New Roman" panose="02020603050405020304" pitchFamily="18" charset="0"/>
              </a:rPr>
            </a:br>
            <a:r>
              <a:rPr lang="de-DE" sz="1200" b="1" i="1" dirty="0">
                <a:effectLst/>
                <a:latin typeface="Calibri Light" panose="020F0302020204030204" pitchFamily="34" charset="0"/>
                <a:ea typeface="Calibri" panose="020F0502020204030204" pitchFamily="34" charset="0"/>
                <a:cs typeface="Times New Roman" panose="02020603050405020304" pitchFamily="18" charset="0"/>
              </a:rPr>
              <a:t>Entliehen bei: Partnerschaftsprobleme? So gelingt ihre Beziehung – Handbuch für Paare von L. Schindler, K. </a:t>
            </a:r>
            <a:r>
              <a:rPr lang="de-DE" sz="1200" b="1" i="1" dirty="0" err="1">
                <a:effectLst/>
                <a:latin typeface="Calibri Light" panose="020F0302020204030204" pitchFamily="34" charset="0"/>
                <a:ea typeface="Calibri" panose="020F0502020204030204" pitchFamily="34" charset="0"/>
                <a:cs typeface="Times New Roman" panose="02020603050405020304" pitchFamily="18" charset="0"/>
              </a:rPr>
              <a:t>Hahlweg</a:t>
            </a:r>
            <a:r>
              <a:rPr lang="de-DE" sz="1200" b="1" i="1" dirty="0">
                <a:effectLst/>
                <a:latin typeface="Calibri Light" panose="020F0302020204030204" pitchFamily="34" charset="0"/>
                <a:ea typeface="Calibri" panose="020F0502020204030204" pitchFamily="34" charset="0"/>
                <a:cs typeface="Times New Roman" panose="02020603050405020304" pitchFamily="18" charset="0"/>
              </a:rPr>
              <a:t>, D. </a:t>
            </a:r>
            <a:r>
              <a:rPr lang="de-DE" sz="1200" b="1" i="1" dirty="0" err="1">
                <a:effectLst/>
                <a:latin typeface="Calibri Light" panose="020F0302020204030204" pitchFamily="34" charset="0"/>
                <a:ea typeface="Calibri" panose="020F0502020204030204" pitchFamily="34" charset="0"/>
                <a:cs typeface="Times New Roman" panose="02020603050405020304" pitchFamily="18" charset="0"/>
              </a:rPr>
              <a:t>Revenstorf</a:t>
            </a:r>
            <a:r>
              <a:rPr lang="de-DE" sz="1200" b="1" i="1" dirty="0">
                <a:effectLst/>
                <a:latin typeface="Calibri Light" panose="020F0302020204030204" pitchFamily="34" charset="0"/>
                <a:ea typeface="Calibri" panose="020F0502020204030204" pitchFamily="34" charset="0"/>
                <a:cs typeface="Times New Roman" panose="02020603050405020304" pitchFamily="18" charset="0"/>
              </a:rPr>
              <a:t>, S.132</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5266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C24E3BE-4609-1066-E094-973E729EA60C}"/>
              </a:ext>
            </a:extLst>
          </p:cNvPr>
          <p:cNvSpPr>
            <a:spLocks noGrp="1"/>
          </p:cNvSpPr>
          <p:nvPr>
            <p:ph type="body" sz="half" idx="2"/>
          </p:nvPr>
        </p:nvSpPr>
        <p:spPr/>
        <p:txBody>
          <a:bodyPr>
            <a:noAutofit/>
          </a:bodyPr>
          <a:lstStyle/>
          <a:p>
            <a:r>
              <a:rPr lang="de-DE" sz="3600" dirty="0"/>
              <a:t>Vielen Dank für Ihre Aufmerksamkeit</a:t>
            </a:r>
          </a:p>
        </p:txBody>
      </p:sp>
      <p:pic>
        <p:nvPicPr>
          <p:cNvPr id="5" name="Bild 1">
            <a:extLst>
              <a:ext uri="{FF2B5EF4-FFF2-40B4-BE49-F238E27FC236}">
                <a16:creationId xmlns:a16="http://schemas.microsoft.com/office/drawing/2014/main" id="{B67F6185-A9C3-BAC1-CE81-3D7098DCF2CD}"/>
              </a:ext>
            </a:extLst>
          </p:cNvPr>
          <p:cNvPicPr>
            <a:picLocks noGrp="1" noChangeAspect="1"/>
          </p:cNvPicPr>
          <p:nvPr>
            <p:ph type="pic" idx="1"/>
          </p:nvPr>
        </p:nvPicPr>
        <p:blipFill rotWithShape="1">
          <a:blip r:embed="rId2"/>
          <a:srcRect t="6658" b="6658"/>
          <a:stretch/>
        </p:blipFill>
        <p:spPr>
          <a:prstGeom prst="rect">
            <a:avLst/>
          </a:prstGeom>
          <a:noFill/>
        </p:spPr>
      </p:pic>
    </p:spTree>
    <p:extLst>
      <p:ext uri="{BB962C8B-B14F-4D97-AF65-F5344CB8AC3E}">
        <p14:creationId xmlns:p14="http://schemas.microsoft.com/office/powerpoint/2010/main" val="364511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ellbild anzeigen">
            <a:extLst>
              <a:ext uri="{FF2B5EF4-FFF2-40B4-BE49-F238E27FC236}">
                <a16:creationId xmlns:a16="http://schemas.microsoft.com/office/drawing/2014/main" id="{84011ED2-7CB2-44E0-8C24-AE0A25EDF0AF}"/>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133" r="5507" b="-1"/>
          <a:stretch/>
        </p:blipFill>
        <p:spPr bwMode="auto">
          <a:xfrm>
            <a:off x="120650" y="68263"/>
            <a:ext cx="11036300" cy="6721475"/>
          </a:xfrm>
          <a:prstGeom prst="rect">
            <a:avLst/>
          </a:prstGeom>
          <a:no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00834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Quellbild anzeigen">
            <a:extLst>
              <a:ext uri="{FF2B5EF4-FFF2-40B4-BE49-F238E27FC236}">
                <a16:creationId xmlns:a16="http://schemas.microsoft.com/office/drawing/2014/main" id="{3711BAFC-5ABE-4B8F-AFAF-917B711131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8760"/>
          <a:stretch/>
        </p:blipFill>
        <p:spPr bwMode="auto">
          <a:xfrm>
            <a:off x="120650" y="68263"/>
            <a:ext cx="11036300" cy="6721475"/>
          </a:xfrm>
          <a:prstGeom prst="rect">
            <a:avLst/>
          </a:prstGeom>
          <a:no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2111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llbild anzeigen">
            <a:extLst>
              <a:ext uri="{FF2B5EF4-FFF2-40B4-BE49-F238E27FC236}">
                <a16:creationId xmlns:a16="http://schemas.microsoft.com/office/drawing/2014/main" id="{1565AE21-5A1D-48BD-950E-855E641D54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07" r="1" b="4209"/>
          <a:stretch/>
        </p:blipFill>
        <p:spPr bwMode="auto">
          <a:xfrm>
            <a:off x="120650" y="68263"/>
            <a:ext cx="11036300" cy="6721475"/>
          </a:xfrm>
          <a:prstGeom prst="rect">
            <a:avLst/>
          </a:prstGeom>
          <a:noFill/>
        </p:spPr>
      </p:pic>
    </p:spTree>
    <p:extLst>
      <p:ext uri="{BB962C8B-B14F-4D97-AF65-F5344CB8AC3E}">
        <p14:creationId xmlns:p14="http://schemas.microsoft.com/office/powerpoint/2010/main" val="113362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ellbild anzeigen">
            <a:extLst>
              <a:ext uri="{FF2B5EF4-FFF2-40B4-BE49-F238E27FC236}">
                <a16:creationId xmlns:a16="http://schemas.microsoft.com/office/drawing/2014/main" id="{0BEA838F-D919-4018-9418-17D7D9FA64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9" r="7994" b="-1"/>
          <a:stretch/>
        </p:blipFill>
        <p:spPr bwMode="auto">
          <a:xfrm>
            <a:off x="120650" y="68263"/>
            <a:ext cx="11036300" cy="6721475"/>
          </a:xfrm>
          <a:prstGeom prst="rect">
            <a:avLst/>
          </a:prstGeom>
          <a:noFill/>
        </p:spPr>
      </p:pic>
    </p:spTree>
    <p:extLst>
      <p:ext uri="{BB962C8B-B14F-4D97-AF65-F5344CB8AC3E}">
        <p14:creationId xmlns:p14="http://schemas.microsoft.com/office/powerpoint/2010/main" val="149408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Quellbild anzeigen">
            <a:extLst>
              <a:ext uri="{FF2B5EF4-FFF2-40B4-BE49-F238E27FC236}">
                <a16:creationId xmlns:a16="http://schemas.microsoft.com/office/drawing/2014/main" id="{7A1AC3D6-9B20-48FC-A60F-3BB3080207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6" r="2984" b="-1"/>
          <a:stretch/>
        </p:blipFill>
        <p:spPr bwMode="auto">
          <a:xfrm>
            <a:off x="120650" y="68263"/>
            <a:ext cx="11036300" cy="6721475"/>
          </a:xfrm>
          <a:prstGeom prst="rect">
            <a:avLst/>
          </a:prstGeom>
          <a:noFill/>
        </p:spPr>
      </p:pic>
    </p:spTree>
    <p:extLst>
      <p:ext uri="{BB962C8B-B14F-4D97-AF65-F5344CB8AC3E}">
        <p14:creationId xmlns:p14="http://schemas.microsoft.com/office/powerpoint/2010/main" val="204378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Zeichnung, Entwurf, Lineart, Kunst enthält.&#10;&#10;Automatisch generierte Beschreibung">
            <a:extLst>
              <a:ext uri="{FF2B5EF4-FFF2-40B4-BE49-F238E27FC236}">
                <a16:creationId xmlns:a16="http://schemas.microsoft.com/office/drawing/2014/main" id="{91107B29-CEFC-EA72-D84C-5ED4301E902F}"/>
              </a:ext>
            </a:extLst>
          </p:cNvPr>
          <p:cNvPicPr>
            <a:picLocks noChangeAspect="1"/>
          </p:cNvPicPr>
          <p:nvPr/>
        </p:nvPicPr>
        <p:blipFill rotWithShape="1">
          <a:blip r:embed="rId2"/>
          <a:srcRect r="1" b="8760"/>
          <a:stretch/>
        </p:blipFill>
        <p:spPr>
          <a:xfrm>
            <a:off x="120650" y="68263"/>
            <a:ext cx="11036300" cy="6721475"/>
          </a:xfrm>
          <a:prstGeom prst="rect">
            <a:avLst/>
          </a:prstGeom>
          <a:noFill/>
        </p:spPr>
      </p:pic>
    </p:spTree>
    <p:extLst>
      <p:ext uri="{BB962C8B-B14F-4D97-AF65-F5344CB8AC3E}">
        <p14:creationId xmlns:p14="http://schemas.microsoft.com/office/powerpoint/2010/main" val="3578375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8801" y="5495544"/>
            <a:ext cx="7772400" cy="594360"/>
          </a:xfrm>
        </p:spPr>
        <p:txBody>
          <a:bodyPr anchor="b">
            <a:normAutofit/>
          </a:bodyPr>
          <a:lstStyle/>
          <a:p>
            <a:r>
              <a:rPr lang="de-DE" b="1" dirty="0"/>
              <a:t>Definition nach  Richard Lazarus ( 1922-2002)</a:t>
            </a:r>
            <a:endParaRPr lang="de-DE" dirty="0"/>
          </a:p>
        </p:txBody>
      </p:sp>
      <p:sp>
        <p:nvSpPr>
          <p:cNvPr id="3" name="Inhaltsplatzhalter 2"/>
          <p:cNvSpPr>
            <a:spLocks noGrp="1"/>
          </p:cNvSpPr>
          <p:nvPr>
            <p:ph type="body" sz="half" idx="2"/>
          </p:nvPr>
        </p:nvSpPr>
        <p:spPr>
          <a:xfrm>
            <a:off x="1828800" y="6096000"/>
            <a:ext cx="7772401" cy="609600"/>
          </a:xfrm>
        </p:spPr>
        <p:txBody>
          <a:bodyPr>
            <a:normAutofit/>
          </a:bodyPr>
          <a:lstStyle/>
          <a:p>
            <a:r>
              <a:rPr lang="de-DE" b="1"/>
              <a:t/>
            </a:r>
            <a:br>
              <a:rPr lang="de-DE" b="1"/>
            </a:br>
            <a:endParaRPr lang="de-DE"/>
          </a:p>
        </p:txBody>
      </p:sp>
      <p:pic>
        <p:nvPicPr>
          <p:cNvPr id="4" name="Bild 3"/>
          <p:cNvPicPr>
            <a:picLocks noChangeAspect="1"/>
          </p:cNvPicPr>
          <p:nvPr/>
        </p:nvPicPr>
        <p:blipFill>
          <a:blip r:embed="rId2"/>
          <a:stretch>
            <a:fillRect/>
          </a:stretch>
        </p:blipFill>
        <p:spPr>
          <a:xfrm>
            <a:off x="4065328" y="381000"/>
            <a:ext cx="3299345" cy="4942840"/>
          </a:xfrm>
          <a:prstGeom prst="rect">
            <a:avLst/>
          </a:prstGeom>
          <a:noFill/>
        </p:spPr>
      </p:pic>
    </p:spTree>
    <p:extLst>
      <p:ext uri="{BB962C8B-B14F-4D97-AF65-F5344CB8AC3E}">
        <p14:creationId xmlns:p14="http://schemas.microsoft.com/office/powerpoint/2010/main" val="5696028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äh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Nähe.thmx</Template>
  <TotalTime>0</TotalTime>
  <Words>1545</Words>
  <Application>Microsoft Office PowerPoint</Application>
  <PresentationFormat>Breitbild</PresentationFormat>
  <Paragraphs>131</Paragraphs>
  <Slides>21</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Arial</vt:lpstr>
      <vt:lpstr>Calibri</vt:lpstr>
      <vt:lpstr>Calibri Light</vt:lpstr>
      <vt:lpstr>Cambria</vt:lpstr>
      <vt:lpstr>Times New Roman</vt:lpstr>
      <vt:lpstr>Wingdings</vt:lpstr>
      <vt:lpstr>Nähe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Definition nach  Richard Lazarus ( 1922-2002)</vt:lpstr>
      <vt:lpstr>PowerPoint-Präsentation</vt:lpstr>
      <vt:lpstr>PowerPoint-Präsentation</vt:lpstr>
      <vt:lpstr>Stress auf der gedanklichen Ebene vermeiden</vt:lpstr>
      <vt:lpstr>PowerPoint-Präsentation</vt:lpstr>
      <vt:lpstr>Individuelle Stressbewältigung</vt:lpstr>
      <vt:lpstr>PowerPoint-Präsentation</vt:lpstr>
      <vt:lpstr>                   Commitment</vt:lpstr>
      <vt:lpstr>PowerPoint-Präsentation</vt:lpstr>
      <vt:lpstr>Die ultimative To-do-Liste für Paare  (für einige Ideen braucht ihr Kinderbetreuung) Aus: https://www.beziehungsweise-magazin.de/ratgeber/partnerschaft-beziehung/bucketlist-fuer-paare-100-dinge-die-ich-mit-dir-erleben-moechte/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dc:title>
  <dc:creator>Susanne Abt</dc:creator>
  <cp:lastModifiedBy>user</cp:lastModifiedBy>
  <cp:revision>36</cp:revision>
  <dcterms:created xsi:type="dcterms:W3CDTF">2016-01-04T15:02:15Z</dcterms:created>
  <dcterms:modified xsi:type="dcterms:W3CDTF">2023-05-25T11:05:49Z</dcterms:modified>
</cp:coreProperties>
</file>