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85" r:id="rId3"/>
    <p:sldId id="284" r:id="rId4"/>
    <p:sldId id="293" r:id="rId5"/>
    <p:sldId id="270" r:id="rId6"/>
    <p:sldId id="279" r:id="rId7"/>
    <p:sldId id="292" r:id="rId8"/>
    <p:sldId id="272" r:id="rId9"/>
    <p:sldId id="273" r:id="rId10"/>
    <p:sldId id="291" r:id="rId11"/>
    <p:sldId id="286" r:id="rId12"/>
    <p:sldId id="282" r:id="rId13"/>
    <p:sldId id="283" r:id="rId14"/>
    <p:sldId id="287" r:id="rId15"/>
    <p:sldId id="288" r:id="rId16"/>
    <p:sldId id="289" r:id="rId17"/>
    <p:sldId id="271" r:id="rId18"/>
    <p:sldId id="274" r:id="rId19"/>
    <p:sldId id="278" r:id="rId20"/>
    <p:sldId id="298" r:id="rId21"/>
    <p:sldId id="294" r:id="rId22"/>
    <p:sldId id="290" r:id="rId23"/>
    <p:sldId id="296" r:id="rId24"/>
    <p:sldId id="297" r:id="rId25"/>
    <p:sldId id="295" r:id="rId26"/>
    <p:sldId id="281" r:id="rId27"/>
    <p:sldId id="265" r:id="rId28"/>
    <p:sldId id="260"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2F3"/>
    <a:srgbClr val="00CCFF"/>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6889" autoAdjust="0"/>
  </p:normalViewPr>
  <p:slideViewPr>
    <p:cSldViewPr>
      <p:cViewPr varScale="1">
        <p:scale>
          <a:sx n="76" d="100"/>
          <a:sy n="76" d="100"/>
        </p:scale>
        <p:origin x="164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2" d="100"/>
          <a:sy n="52" d="100"/>
        </p:scale>
        <p:origin x="-2664"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EEA7A-75DD-44BB-B1F7-86AA47C3EDAA}" type="datetimeFigureOut">
              <a:rPr lang="de-DE" smtClean="0"/>
              <a:t>18.08.2023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72EE5-9903-4BE3-BDC1-7E3D79ED4D4A}" type="slidenum">
              <a:rPr lang="de-DE" smtClean="0"/>
              <a:t>‹Nr.›</a:t>
            </a:fld>
            <a:endParaRPr lang="de-DE"/>
          </a:p>
        </p:txBody>
      </p:sp>
    </p:spTree>
    <p:extLst>
      <p:ext uri="{BB962C8B-B14F-4D97-AF65-F5344CB8AC3E}">
        <p14:creationId xmlns:p14="http://schemas.microsoft.com/office/powerpoint/2010/main" val="377281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 / Sie</a:t>
            </a:r>
          </a:p>
          <a:p>
            <a:r>
              <a:rPr lang="de-DE" dirty="0" smtClean="0"/>
              <a:t>Jeder nimmt teil, wie er will!</a:t>
            </a:r>
          </a:p>
          <a:p>
            <a:r>
              <a:rPr lang="de-DE" baseline="0" dirty="0" smtClean="0"/>
              <a:t>Die Chance auf Austausch nutzen</a:t>
            </a:r>
          </a:p>
          <a:p>
            <a:r>
              <a:rPr lang="de-DE" baseline="0" dirty="0" smtClean="0"/>
              <a:t>Vernetzung beginnen</a:t>
            </a:r>
          </a:p>
          <a:p>
            <a:r>
              <a:rPr lang="de-DE" baseline="0" dirty="0" smtClean="0"/>
              <a:t>Umfragen</a:t>
            </a:r>
          </a:p>
          <a:p>
            <a:endParaRPr lang="de-DE" baseline="0" dirty="0" smtClean="0"/>
          </a:p>
        </p:txBody>
      </p:sp>
      <p:sp>
        <p:nvSpPr>
          <p:cNvPr id="4" name="Foliennummernplatzhalter 3"/>
          <p:cNvSpPr>
            <a:spLocks noGrp="1"/>
          </p:cNvSpPr>
          <p:nvPr>
            <p:ph type="sldNum" sz="quarter" idx="10"/>
          </p:nvPr>
        </p:nvSpPr>
        <p:spPr/>
        <p:txBody>
          <a:bodyPr/>
          <a:lstStyle/>
          <a:p>
            <a:fld id="{E0A72EE5-9903-4BE3-BDC1-7E3D79ED4D4A}" type="slidenum">
              <a:rPr lang="de-DE" smtClean="0"/>
              <a:t>1</a:t>
            </a:fld>
            <a:endParaRPr lang="de-DE"/>
          </a:p>
        </p:txBody>
      </p:sp>
    </p:spTree>
    <p:extLst>
      <p:ext uri="{BB962C8B-B14F-4D97-AF65-F5344CB8AC3E}">
        <p14:creationId xmlns:p14="http://schemas.microsoft.com/office/powerpoint/2010/main" val="192344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19</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26</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Grundbedürfnisse müssen</a:t>
            </a:r>
            <a:r>
              <a:rPr lang="de-DE" baseline="0" dirty="0" smtClean="0"/>
              <a:t> ausreichend befriedigt sein. Um Einzuschlafen müssen die Grundbedürfnisse „Sicherheit und Geborgenheit“ erfüllt sein, sonst können Menschen vernünftigerweise nicht einschlafen. </a:t>
            </a:r>
          </a:p>
          <a:p>
            <a:r>
              <a:rPr lang="de-DE" baseline="0" dirty="0" smtClean="0"/>
              <a:t>Die Art, wie diese Bedürfnisse befriedigt werden müssen, ist nicht vorgegeben oder festgelegt. Es gibt hier auch kein richtig oder falsch. Wird ein Bedürfnis regelmäßig auf dieselbe Art und Weise befriedigt, gewöhnen sich die Kinder aber schnell an diese Art. Es wird ihre bevorzugte Form der Erfüllung, eine liebgewonnen Gewohnheit. Die sich aus Kindersicht durchaus so anfühlt wie das Grundbedürfnis selbst. Aber: Diese Form ist veränderbar. Eine </a:t>
            </a:r>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5</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Gewohnheiten entwickeln sich, wenn wir als Eltern Dinge</a:t>
            </a:r>
            <a:r>
              <a:rPr lang="de-DE" baseline="0" dirty="0" smtClean="0"/>
              <a:t> immer wieder machen, weil sie funktionieren. Z.B. mit dem Auto um den Block fahren oder mit dem Kind auf dem Arm durch die Wohnung gehen. Unser Kinder gewöhnen sich daran und verinnerlichen es als Signal: Jetzt ist es Zeit einzuschlafen. Es wird eine liebe Gewohnheit. </a:t>
            </a:r>
            <a:r>
              <a:rPr lang="de-DE" dirty="0" smtClean="0"/>
              <a:t>Eine</a:t>
            </a:r>
            <a:r>
              <a:rPr lang="de-DE" baseline="0" dirty="0" smtClean="0"/>
              <a:t> liebgewonnene Gewohnheit kann verändert werden. Eine abrupte Umstellung wirkt auf Kinder allerdings wie ein Schock. Sie können nicht verstehen, dass ihnen eine Form, die sie bisher regelmäßig angeboten bekamen, plötzlich verwehrt wird. </a:t>
            </a:r>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6</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8</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9</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 wir Ausnahmen</a:t>
            </a:r>
            <a:r>
              <a:rPr lang="de-DE" baseline="0" dirty="0" smtClean="0"/>
              <a:t> finden, lohnt es sich, dafür zu sorgen, dass sie öfter eintreten. Selbst wenn wir nicht wollen, dass unser Kind immer so einschläft. Es ist besser, wenn das Kind mittags im Wagen einschläft statt an der Brust. Weil dann wissen Mutter und Kind: Es geht auch ohne Brust! Dieses Wissen ist extrem wertvoll! Papas sind </a:t>
            </a:r>
            <a:r>
              <a:rPr lang="de-DE" baseline="0" smtClean="0"/>
              <a:t>tolle Gelegenheiten</a:t>
            </a:r>
            <a:r>
              <a:rPr lang="de-DE" baseline="0" dirty="0" smtClean="0"/>
              <a:t>, Ausnahmen eine Chance zu geben.</a:t>
            </a:r>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10</a:t>
            </a:fld>
            <a:endParaRPr lang="de-DE"/>
          </a:p>
        </p:txBody>
      </p:sp>
    </p:spTree>
    <p:extLst>
      <p:ext uri="{BB962C8B-B14F-4D97-AF65-F5344CB8AC3E}">
        <p14:creationId xmlns:p14="http://schemas.microsoft.com/office/powerpoint/2010/main" val="12687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12</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17</a:t>
            </a:fld>
            <a:endParaRPr lang="de-DE"/>
          </a:p>
        </p:txBody>
      </p:sp>
    </p:spTree>
    <p:extLst>
      <p:ext uri="{BB962C8B-B14F-4D97-AF65-F5344CB8AC3E}">
        <p14:creationId xmlns:p14="http://schemas.microsoft.com/office/powerpoint/2010/main" val="374796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A72EE5-9903-4BE3-BDC1-7E3D79ED4D4A}" type="slidenum">
              <a:rPr lang="de-DE" smtClean="0"/>
              <a:t>18</a:t>
            </a:fld>
            <a:endParaRPr lang="de-DE"/>
          </a:p>
        </p:txBody>
      </p:sp>
    </p:spTree>
    <p:extLst>
      <p:ext uri="{BB962C8B-B14F-4D97-AF65-F5344CB8AC3E}">
        <p14:creationId xmlns:p14="http://schemas.microsoft.com/office/powerpoint/2010/main" val="374796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e Placeholder 29"/>
          <p:cNvSpPr>
            <a:spLocks noGrp="1"/>
          </p:cNvSpPr>
          <p:nvPr>
            <p:ph type="dt" sz="half" idx="10"/>
          </p:nvPr>
        </p:nvSpPr>
        <p:spPr/>
        <p:txBody>
          <a:bodyPr/>
          <a:lstStyle/>
          <a:p>
            <a:fld id="{6F786A8B-A44C-4954-A5A3-A36B9F77A6BD}" type="datetimeFigureOut">
              <a:rPr lang="de-DE" smtClean="0"/>
              <a:t>18.08.2023</a:t>
            </a:fld>
            <a:endParaRPr lang="de-DE"/>
          </a:p>
        </p:txBody>
      </p:sp>
      <p:sp>
        <p:nvSpPr>
          <p:cNvPr id="19" name="Footer Placeholder 18"/>
          <p:cNvSpPr>
            <a:spLocks noGrp="1"/>
          </p:cNvSpPr>
          <p:nvPr>
            <p:ph type="ftr" sz="quarter" idx="11"/>
          </p:nvPr>
        </p:nvSpPr>
        <p:spPr/>
        <p:txBody>
          <a:bodyPr/>
          <a:lstStyle/>
          <a:p>
            <a:endParaRPr lang="de-DE"/>
          </a:p>
        </p:txBody>
      </p:sp>
      <p:sp>
        <p:nvSpPr>
          <p:cNvPr id="27" name="Slide Number Placeholder 26"/>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6F786A8B-A44C-4954-A5A3-A36B9F77A6BD}" type="datetimeFigureOut">
              <a:rPr lang="de-DE" smtClean="0"/>
              <a:t>18.08.2023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6F786A8B-A44C-4954-A5A3-A36B9F77A6BD}" type="datetimeFigureOut">
              <a:rPr lang="de-DE" smtClean="0"/>
              <a:t>18.08.2023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Titelmasterformat durch Klicken bearbeiten</a:t>
            </a:r>
            <a:endParaRPr kumimoji="0" lang="en-US"/>
          </a:p>
        </p:txBody>
      </p:sp>
      <p:sp>
        <p:nvSpPr>
          <p:cNvPr id="3" name="Content Placeholder 2"/>
          <p:cNvSpPr>
            <a:spLocks noGrp="1"/>
          </p:cNvSpPr>
          <p:nvPr>
            <p:ph idx="1"/>
          </p:nvPr>
        </p:nvSpPr>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6F786A8B-A44C-4954-A5A3-A36B9F77A6BD}" type="datetimeFigureOut">
              <a:rPr lang="de-DE" smtClean="0"/>
              <a:t>18.08.2023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e Placeholder 3"/>
          <p:cNvSpPr>
            <a:spLocks noGrp="1"/>
          </p:cNvSpPr>
          <p:nvPr>
            <p:ph type="dt" sz="half" idx="10"/>
          </p:nvPr>
        </p:nvSpPr>
        <p:spPr/>
        <p:txBody>
          <a:bodyPr/>
          <a:lstStyle/>
          <a:p>
            <a:fld id="{6F786A8B-A44C-4954-A5A3-A36B9F77A6BD}" type="datetimeFigureOut">
              <a:rPr lang="de-DE" smtClean="0"/>
              <a:t>18.08.2023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e Placeholder 4"/>
          <p:cNvSpPr>
            <a:spLocks noGrp="1"/>
          </p:cNvSpPr>
          <p:nvPr>
            <p:ph type="dt" sz="half" idx="10"/>
          </p:nvPr>
        </p:nvSpPr>
        <p:spPr/>
        <p:txBody>
          <a:bodyPr/>
          <a:lstStyle/>
          <a:p>
            <a:fld id="{6F786A8B-A44C-4954-A5A3-A36B9F77A6BD}" type="datetimeFigureOut">
              <a:rPr lang="de-DE" smtClean="0"/>
              <a:t>18.08.2023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e Placeholder 6"/>
          <p:cNvSpPr>
            <a:spLocks noGrp="1"/>
          </p:cNvSpPr>
          <p:nvPr>
            <p:ph type="dt" sz="half" idx="10"/>
          </p:nvPr>
        </p:nvSpPr>
        <p:spPr/>
        <p:txBody>
          <a:bodyPr/>
          <a:lstStyle/>
          <a:p>
            <a:fld id="{6F786A8B-A44C-4954-A5A3-A36B9F77A6BD}" type="datetimeFigureOut">
              <a:rPr lang="de-DE" smtClean="0"/>
              <a:t>18.08.2023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e Placeholder 2"/>
          <p:cNvSpPr>
            <a:spLocks noGrp="1"/>
          </p:cNvSpPr>
          <p:nvPr>
            <p:ph type="dt" sz="half" idx="10"/>
          </p:nvPr>
        </p:nvSpPr>
        <p:spPr/>
        <p:txBody>
          <a:bodyPr/>
          <a:lstStyle/>
          <a:p>
            <a:fld id="{6F786A8B-A44C-4954-A5A3-A36B9F77A6BD}" type="datetimeFigureOut">
              <a:rPr lang="de-DE" smtClean="0"/>
              <a:t>18.08.2023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86A8B-A44C-4954-A5A3-A36B9F77A6BD}" type="datetimeFigureOut">
              <a:rPr lang="de-DE" smtClean="0"/>
              <a:t>18.08.2023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 bearbeiten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e Placeholder 4"/>
          <p:cNvSpPr>
            <a:spLocks noGrp="1"/>
          </p:cNvSpPr>
          <p:nvPr>
            <p:ph type="dt" sz="half" idx="10"/>
          </p:nvPr>
        </p:nvSpPr>
        <p:spPr/>
        <p:txBody>
          <a:bodyPr/>
          <a:lstStyle/>
          <a:p>
            <a:fld id="{6F786A8B-A44C-4954-A5A3-A36B9F77A6BD}" type="datetimeFigureOut">
              <a:rPr lang="de-DE" smtClean="0"/>
              <a:t>18.08.2023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99FC04-85F7-4BBE-A813-3FB2BD85304A}"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e Placeholder 4"/>
          <p:cNvSpPr>
            <a:spLocks noGrp="1"/>
          </p:cNvSpPr>
          <p:nvPr>
            <p:ph type="dt" sz="half" idx="10"/>
          </p:nvPr>
        </p:nvSpPr>
        <p:spPr/>
        <p:txBody>
          <a:bodyPr/>
          <a:lstStyle/>
          <a:p>
            <a:fld id="{6F786A8B-A44C-4954-A5A3-A36B9F77A6BD}" type="datetimeFigureOut">
              <a:rPr lang="de-DE" smtClean="0"/>
              <a:t>18.08.2023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8077200" y="6356350"/>
            <a:ext cx="609600" cy="365125"/>
          </a:xfrm>
        </p:spPr>
        <p:txBody>
          <a:bodyPr/>
          <a:lstStyle/>
          <a:p>
            <a:fld id="{1599FC04-85F7-4BBE-A813-3FB2BD85304A}" type="slidenum">
              <a:rPr lang="de-DE" smtClean="0"/>
              <a:t>‹Nr.›</a:t>
            </a:fld>
            <a:endParaRPr lang="de-D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786A8B-A44C-4954-A5A3-A36B9F77A6BD}" type="datetimeFigureOut">
              <a:rPr lang="de-DE" smtClean="0"/>
              <a:t>18.08.2023</a:t>
            </a:fld>
            <a:endParaRPr lang="de-D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99FC04-85F7-4BBE-A813-3FB2BD85304A}" type="slidenum">
              <a:rPr lang="de-DE" smtClean="0"/>
              <a:t>‹Nr.›</a:t>
            </a:fld>
            <a:endParaRPr lang="de-D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karlsruhe.de/b3/soziales/einrichtungen/pbst.de" TargetMode="External"/><Relationship Id="rId2" Type="http://schemas.openxmlformats.org/officeDocument/2006/relationships/hyperlink" Target="https://www.karlsruhe.de/b3/soziales/einrichtungen/fruehehilfen.de"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362" y="1196752"/>
            <a:ext cx="8229600" cy="864096"/>
          </a:xfrm>
        </p:spPr>
        <p:txBody>
          <a:bodyPr>
            <a:noAutofit/>
          </a:bodyPr>
          <a:lstStyle/>
          <a:p>
            <a:pPr algn="ctr"/>
            <a:r>
              <a:rPr lang="de-DE" sz="4000" b="1" dirty="0" smtClean="0"/>
              <a:t>Schlaft gut! –</a:t>
            </a:r>
            <a:br>
              <a:rPr lang="de-DE" sz="4000" b="1" dirty="0" smtClean="0"/>
            </a:br>
            <a:r>
              <a:rPr lang="de-DE" sz="4000" b="1" dirty="0" smtClean="0"/>
              <a:t>Sanfte Wege zu mehr Schlaf für </a:t>
            </a:r>
            <a:r>
              <a:rPr lang="de-DE" sz="4000" b="1" dirty="0"/>
              <a:t>A</a:t>
            </a:r>
            <a:r>
              <a:rPr lang="de-DE" sz="4000" b="1" dirty="0" smtClean="0"/>
              <a:t>lle</a:t>
            </a:r>
            <a:endParaRPr lang="de-DE" sz="4000" b="1" dirty="0"/>
          </a:p>
        </p:txBody>
      </p:sp>
      <p:sp>
        <p:nvSpPr>
          <p:cNvPr id="3" name="Untertitel 2"/>
          <p:cNvSpPr>
            <a:spLocks noGrp="1"/>
          </p:cNvSpPr>
          <p:nvPr>
            <p:ph idx="1"/>
          </p:nvPr>
        </p:nvSpPr>
        <p:spPr>
          <a:xfrm>
            <a:off x="5436096" y="2564904"/>
            <a:ext cx="3334072" cy="2808312"/>
          </a:xfrm>
        </p:spPr>
        <p:txBody>
          <a:bodyPr>
            <a:noAutofit/>
          </a:bodyPr>
          <a:lstStyle/>
          <a:p>
            <a:pPr marL="0" indent="0" algn="ctr">
              <a:buNone/>
            </a:pPr>
            <a:r>
              <a:rPr lang="de-DE" sz="3200" dirty="0" smtClean="0">
                <a:latin typeface="+mj-lt"/>
              </a:rPr>
              <a:t>Herzlich </a:t>
            </a:r>
            <a:r>
              <a:rPr lang="de-DE" sz="3200" dirty="0">
                <a:latin typeface="+mj-lt"/>
              </a:rPr>
              <a:t>W</a:t>
            </a:r>
            <a:r>
              <a:rPr lang="de-DE" sz="3200" dirty="0" smtClean="0">
                <a:latin typeface="+mj-lt"/>
              </a:rPr>
              <a:t>illkommen beim Durlacher </a:t>
            </a:r>
          </a:p>
          <a:p>
            <a:pPr marL="0" indent="0" algn="ctr">
              <a:buNone/>
            </a:pPr>
            <a:r>
              <a:rPr lang="de-DE" sz="3200" dirty="0" smtClean="0">
                <a:latin typeface="+mj-lt"/>
              </a:rPr>
              <a:t>Online-Elterntreff </a:t>
            </a:r>
          </a:p>
          <a:p>
            <a:pPr marL="0" indent="0" algn="ctr">
              <a:buNone/>
            </a:pPr>
            <a:r>
              <a:rPr lang="de-DE" sz="2000" dirty="0">
                <a:latin typeface="+mj-lt"/>
              </a:rPr>
              <a:t>a</a:t>
            </a:r>
            <a:r>
              <a:rPr lang="de-DE" sz="2000" dirty="0" smtClean="0">
                <a:latin typeface="+mj-lt"/>
              </a:rPr>
              <a:t>m 27. August 2023</a:t>
            </a:r>
          </a:p>
          <a:p>
            <a:pPr marL="0" indent="0" algn="ctr">
              <a:buNone/>
            </a:pPr>
            <a:r>
              <a:rPr lang="de-DE" sz="2000" dirty="0" smtClean="0">
                <a:latin typeface="+mj-lt"/>
              </a:rPr>
              <a:t>19:30 – 21 Uhr</a:t>
            </a:r>
          </a:p>
        </p:txBody>
      </p:sp>
      <p:sp>
        <p:nvSpPr>
          <p:cNvPr id="7" name="Textfeld 6"/>
          <p:cNvSpPr txBox="1"/>
          <p:nvPr/>
        </p:nvSpPr>
        <p:spPr>
          <a:xfrm>
            <a:off x="1619672" y="6130170"/>
            <a:ext cx="7239990" cy="338554"/>
          </a:xfrm>
          <a:prstGeom prst="rect">
            <a:avLst/>
          </a:prstGeom>
          <a:noFill/>
        </p:spPr>
        <p:txBody>
          <a:bodyPr wrap="square" rtlCol="0">
            <a:spAutoFit/>
          </a:bodyPr>
          <a:lstStyle/>
          <a:p>
            <a:r>
              <a:rPr lang="de-DE" sz="1600" dirty="0">
                <a:latin typeface="Calibri"/>
                <a:ea typeface="Calibri"/>
                <a:cs typeface="Times New Roman"/>
              </a:rPr>
              <a:t>Dies ist ein Beitrag des </a:t>
            </a:r>
            <a:r>
              <a:rPr lang="de-DE" sz="1600" dirty="0" err="1">
                <a:latin typeface="Calibri"/>
                <a:ea typeface="Calibri"/>
                <a:cs typeface="Times New Roman"/>
              </a:rPr>
              <a:t>KiFaZ</a:t>
            </a:r>
            <a:r>
              <a:rPr lang="de-DE" sz="1600" dirty="0">
                <a:latin typeface="Calibri"/>
                <a:ea typeface="Calibri"/>
                <a:cs typeface="Times New Roman"/>
              </a:rPr>
              <a:t> </a:t>
            </a:r>
            <a:r>
              <a:rPr lang="de-DE" sz="1600" dirty="0" err="1">
                <a:latin typeface="Calibri"/>
                <a:ea typeface="Calibri"/>
                <a:cs typeface="Times New Roman"/>
              </a:rPr>
              <a:t>Explorateurs</a:t>
            </a:r>
            <a:r>
              <a:rPr lang="de-DE" sz="1600" dirty="0">
                <a:latin typeface="Calibri"/>
                <a:ea typeface="Calibri"/>
                <a:cs typeface="Times New Roman"/>
              </a:rPr>
              <a:t> der AWO Karlsruhe gemeinnützige GmbH</a:t>
            </a:r>
            <a:endParaRPr lang="de-DE" sz="1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64" y="6073674"/>
            <a:ext cx="1332108" cy="40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l="29396"/>
          <a:stretch/>
        </p:blipFill>
        <p:spPr>
          <a:xfrm>
            <a:off x="1547664" y="2204863"/>
            <a:ext cx="3456384" cy="3263623"/>
          </a:xfrm>
          <a:prstGeom prst="rect">
            <a:avLst/>
          </a:prstGeom>
          <a:ln w="25400">
            <a:solidFill>
              <a:schemeClr val="accent2">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437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924712"/>
          </a:xfrm>
        </p:spPr>
        <p:txBody>
          <a:bodyPr/>
          <a:lstStyle/>
          <a:p>
            <a:pPr algn="ctr"/>
            <a:r>
              <a:rPr lang="de-DE" dirty="0" smtClean="0"/>
              <a:t>Wirklich immer????</a:t>
            </a:r>
            <a:endParaRPr lang="de-DE" dirty="0"/>
          </a:p>
        </p:txBody>
      </p:sp>
      <p:sp>
        <p:nvSpPr>
          <p:cNvPr id="3" name="Inhaltsplatzhalter 2"/>
          <p:cNvSpPr>
            <a:spLocks noGrp="1"/>
          </p:cNvSpPr>
          <p:nvPr>
            <p:ph idx="1"/>
          </p:nvPr>
        </p:nvSpPr>
        <p:spPr>
          <a:xfrm>
            <a:off x="1043608" y="1916832"/>
            <a:ext cx="7272808" cy="4623792"/>
          </a:xfrm>
        </p:spPr>
        <p:txBody>
          <a:bodyPr>
            <a:normAutofit fontScale="92500" lnSpcReduction="10000"/>
          </a:bodyPr>
          <a:lstStyle/>
          <a:p>
            <a:pPr marL="0" indent="0">
              <a:buNone/>
            </a:pPr>
            <a:r>
              <a:rPr lang="de-DE" dirty="0" smtClean="0"/>
              <a:t>Ein einfacher Weg zu neuen Schlafgewohnheiten: </a:t>
            </a:r>
          </a:p>
          <a:p>
            <a:pPr marL="0" indent="0">
              <a:buNone/>
            </a:pPr>
            <a:endParaRPr lang="de-DE" sz="1300" dirty="0" smtClean="0"/>
          </a:p>
          <a:p>
            <a:pPr>
              <a:buClr>
                <a:schemeClr val="accent2">
                  <a:lumMod val="50000"/>
                </a:schemeClr>
              </a:buClr>
            </a:pPr>
            <a:r>
              <a:rPr lang="de-DE" sz="3500" b="1" dirty="0" smtClean="0">
                <a:solidFill>
                  <a:schemeClr val="accent2">
                    <a:lumMod val="50000"/>
                  </a:schemeClr>
                </a:solidFill>
              </a:rPr>
              <a:t>Ist es wirklich immer so? </a:t>
            </a:r>
          </a:p>
          <a:p>
            <a:pPr>
              <a:buClr>
                <a:schemeClr val="accent2">
                  <a:lumMod val="50000"/>
                </a:schemeClr>
              </a:buClr>
            </a:pPr>
            <a:r>
              <a:rPr lang="de-DE" sz="3500" b="1" dirty="0" smtClean="0">
                <a:solidFill>
                  <a:schemeClr val="accent2">
                    <a:lumMod val="50000"/>
                  </a:schemeClr>
                </a:solidFill>
              </a:rPr>
              <a:t>Gab es nie eine Ausnahme?</a:t>
            </a:r>
          </a:p>
          <a:p>
            <a:pPr marL="0" indent="0">
              <a:buNone/>
            </a:pPr>
            <a:endParaRPr lang="de-DE" dirty="0" smtClean="0"/>
          </a:p>
          <a:p>
            <a:pPr marL="0" indent="0">
              <a:buNone/>
            </a:pPr>
            <a:endParaRPr lang="de-DE" dirty="0" smtClean="0"/>
          </a:p>
          <a:p>
            <a:pPr marL="0" indent="0">
              <a:buNone/>
            </a:pPr>
            <a:endParaRPr lang="de-DE" dirty="0" smtClean="0"/>
          </a:p>
          <a:p>
            <a:pPr marL="0" indent="0">
              <a:buNone/>
            </a:pPr>
            <a:endParaRPr lang="de-DE" dirty="0"/>
          </a:p>
          <a:p>
            <a:pPr marL="0" indent="0">
              <a:buNone/>
            </a:pPr>
            <a:r>
              <a:rPr lang="de-DE" dirty="0" smtClean="0"/>
              <a:t>Ausnahmen sind tolle Gelegenheiten, Gewohnheiten zu durchbrechen. Sie zeigen dem Kind (und den Eltern): </a:t>
            </a:r>
          </a:p>
          <a:p>
            <a:pPr marL="0" indent="0">
              <a:buNone/>
            </a:pPr>
            <a:r>
              <a:rPr lang="de-DE" sz="3500" b="1" dirty="0">
                <a:solidFill>
                  <a:schemeClr val="accent2">
                    <a:lumMod val="50000"/>
                  </a:schemeClr>
                </a:solidFill>
              </a:rPr>
              <a:t>Du kannst auch anders einschlafen!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466" b="19691"/>
          <a:stretch/>
        </p:blipFill>
        <p:spPr bwMode="auto">
          <a:xfrm>
            <a:off x="1403648" y="3630076"/>
            <a:ext cx="5468452" cy="119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15816" y="1700808"/>
            <a:ext cx="5853336" cy="4392488"/>
          </a:xfrm>
        </p:spPr>
        <p:txBody>
          <a:bodyPr>
            <a:normAutofit fontScale="92500" lnSpcReduction="10000"/>
          </a:bodyPr>
          <a:lstStyle/>
          <a:p>
            <a:pPr marL="0" lvl="0" indent="0">
              <a:buClr>
                <a:srgbClr val="0BD0D9"/>
              </a:buClr>
              <a:buNone/>
            </a:pPr>
            <a:r>
              <a:rPr lang="de-DE" sz="2800" dirty="0">
                <a:solidFill>
                  <a:prstClr val="black"/>
                </a:solidFill>
              </a:rPr>
              <a:t>Schlafprogramme </a:t>
            </a:r>
            <a:r>
              <a:rPr lang="de-DE" sz="2800" dirty="0" smtClean="0">
                <a:solidFill>
                  <a:prstClr val="black"/>
                </a:solidFill>
              </a:rPr>
              <a:t>sollen </a:t>
            </a:r>
            <a:r>
              <a:rPr lang="de-DE" sz="2800" dirty="0">
                <a:solidFill>
                  <a:prstClr val="black"/>
                </a:solidFill>
              </a:rPr>
              <a:t>die Bedürfnisse abschaffen. </a:t>
            </a:r>
            <a:r>
              <a:rPr lang="de-DE" sz="2800" dirty="0" smtClean="0">
                <a:solidFill>
                  <a:prstClr val="black"/>
                </a:solidFill>
              </a:rPr>
              <a:t>Das </a:t>
            </a:r>
            <a:r>
              <a:rPr lang="de-DE" sz="2800" dirty="0">
                <a:solidFill>
                  <a:prstClr val="black"/>
                </a:solidFill>
              </a:rPr>
              <a:t>geht </a:t>
            </a:r>
            <a:r>
              <a:rPr lang="de-DE" sz="2800" dirty="0" smtClean="0">
                <a:solidFill>
                  <a:prstClr val="black"/>
                </a:solidFill>
              </a:rPr>
              <a:t>aber nicht</a:t>
            </a:r>
            <a:r>
              <a:rPr lang="de-DE" sz="2800" dirty="0">
                <a:solidFill>
                  <a:prstClr val="black"/>
                </a:solidFill>
              </a:rPr>
              <a:t>. </a:t>
            </a:r>
          </a:p>
          <a:p>
            <a:pPr marL="0" lvl="0" indent="0">
              <a:buClr>
                <a:srgbClr val="0BD0D9"/>
              </a:buClr>
              <a:buNone/>
            </a:pPr>
            <a:endParaRPr lang="de-DE" sz="1800" dirty="0" smtClean="0">
              <a:solidFill>
                <a:prstClr val="black"/>
              </a:solidFill>
            </a:endParaRPr>
          </a:p>
          <a:p>
            <a:pPr marL="0" lvl="0" indent="0">
              <a:buClr>
                <a:srgbClr val="0BD0D9"/>
              </a:buClr>
              <a:buNone/>
            </a:pPr>
            <a:r>
              <a:rPr lang="de-DE" sz="2800" dirty="0" smtClean="0">
                <a:solidFill>
                  <a:prstClr val="black"/>
                </a:solidFill>
              </a:rPr>
              <a:t>Besser</a:t>
            </a:r>
            <a:r>
              <a:rPr lang="de-DE" sz="2800" dirty="0">
                <a:solidFill>
                  <a:prstClr val="black"/>
                </a:solidFill>
              </a:rPr>
              <a:t>: </a:t>
            </a:r>
            <a:endParaRPr lang="de-DE" sz="2800" dirty="0" smtClean="0">
              <a:solidFill>
                <a:prstClr val="black"/>
              </a:solidFill>
            </a:endParaRPr>
          </a:p>
          <a:p>
            <a:pPr>
              <a:buClr>
                <a:srgbClr val="0BD0D9"/>
              </a:buClr>
            </a:pPr>
            <a:r>
              <a:rPr lang="de-DE" sz="2800" dirty="0" smtClean="0">
                <a:solidFill>
                  <a:prstClr val="black"/>
                </a:solidFill>
              </a:rPr>
              <a:t>Rahmenbedingungen verbessern</a:t>
            </a:r>
          </a:p>
          <a:p>
            <a:pPr>
              <a:buClr>
                <a:srgbClr val="0BD0D9"/>
              </a:buClr>
            </a:pPr>
            <a:r>
              <a:rPr lang="de-DE" sz="2800" dirty="0" smtClean="0">
                <a:solidFill>
                  <a:prstClr val="black"/>
                </a:solidFill>
              </a:rPr>
              <a:t>Schlafgewohnheiten </a:t>
            </a:r>
            <a:r>
              <a:rPr lang="de-DE" sz="2800" dirty="0">
                <a:solidFill>
                  <a:prstClr val="black"/>
                </a:solidFill>
              </a:rPr>
              <a:t>schrittweise </a:t>
            </a:r>
            <a:r>
              <a:rPr lang="de-DE" sz="2800" dirty="0" smtClean="0">
                <a:solidFill>
                  <a:prstClr val="black"/>
                </a:solidFill>
              </a:rPr>
              <a:t>verändern</a:t>
            </a:r>
          </a:p>
          <a:p>
            <a:pPr>
              <a:buClr>
                <a:srgbClr val="0BD0D9"/>
              </a:buClr>
            </a:pPr>
            <a:endParaRPr lang="de-DE" sz="2800" dirty="0" smtClean="0">
              <a:solidFill>
                <a:prstClr val="black"/>
              </a:solidFill>
            </a:endParaRPr>
          </a:p>
          <a:p>
            <a:pPr marL="0" indent="0">
              <a:buClr>
                <a:srgbClr val="0BD0D9"/>
              </a:buClr>
              <a:buNone/>
            </a:pPr>
            <a:r>
              <a:rPr lang="de-DE" sz="2800" dirty="0" smtClean="0">
                <a:solidFill>
                  <a:prstClr val="black"/>
                </a:solidFill>
              </a:rPr>
              <a:t>Wichtig:</a:t>
            </a:r>
          </a:p>
          <a:p>
            <a:pPr>
              <a:buClr>
                <a:srgbClr val="0BD0D9"/>
              </a:buClr>
            </a:pPr>
            <a:r>
              <a:rPr lang="de-DE" sz="2800" dirty="0" smtClean="0">
                <a:solidFill>
                  <a:prstClr val="black"/>
                </a:solidFill>
              </a:rPr>
              <a:t>Wo will ich hin?</a:t>
            </a:r>
            <a:endParaRPr lang="de-DE"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01" y="1916832"/>
            <a:ext cx="2312367" cy="34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a:spLocks noGrp="1"/>
          </p:cNvSpPr>
          <p:nvPr>
            <p:ph type="title"/>
          </p:nvPr>
        </p:nvSpPr>
        <p:spPr>
          <a:xfrm>
            <a:off x="467544" y="692696"/>
            <a:ext cx="8435280" cy="852704"/>
          </a:xfrm>
        </p:spPr>
        <p:txBody>
          <a:bodyPr>
            <a:normAutofit/>
          </a:bodyPr>
          <a:lstStyle/>
          <a:p>
            <a:pPr algn="ctr"/>
            <a:r>
              <a:rPr lang="de-DE" dirty="0" smtClean="0"/>
              <a:t>In kleinen Schritten zum Ziel</a:t>
            </a:r>
            <a:endParaRPr lang="de-DE" dirty="0"/>
          </a:p>
        </p:txBody>
      </p:sp>
    </p:spTree>
    <p:extLst>
      <p:ext uri="{BB962C8B-B14F-4D97-AF65-F5344CB8AC3E}">
        <p14:creationId xmlns:p14="http://schemas.microsoft.com/office/powerpoint/2010/main" val="29871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628800"/>
            <a:ext cx="8435280" cy="852704"/>
          </a:xfrm>
        </p:spPr>
        <p:txBody>
          <a:bodyPr>
            <a:normAutofit fontScale="90000"/>
          </a:bodyPr>
          <a:lstStyle/>
          <a:p>
            <a:pPr algn="ctr"/>
            <a:r>
              <a:rPr lang="de-DE" dirty="0"/>
              <a:t>Hilfreiche </a:t>
            </a:r>
            <a:r>
              <a:rPr lang="de-DE" dirty="0" smtClean="0"/>
              <a:t>Schlafbrücken für Babys:</a:t>
            </a:r>
            <a:br>
              <a:rPr lang="de-DE" dirty="0" smtClean="0"/>
            </a:br>
            <a:r>
              <a:rPr lang="de-DE" dirty="0" smtClean="0"/>
              <a:t>Schlafen wie im Mutterleib</a:t>
            </a:r>
            <a:endParaRPr lang="de-DE" dirty="0"/>
          </a:p>
        </p:txBody>
      </p:sp>
      <p:sp>
        <p:nvSpPr>
          <p:cNvPr id="3" name="Inhaltsplatzhalter 2"/>
          <p:cNvSpPr>
            <a:spLocks noGrp="1"/>
          </p:cNvSpPr>
          <p:nvPr>
            <p:ph idx="1"/>
          </p:nvPr>
        </p:nvSpPr>
        <p:spPr>
          <a:xfrm>
            <a:off x="2411760" y="2609528"/>
            <a:ext cx="6563072" cy="4248472"/>
          </a:xfrm>
        </p:spPr>
        <p:txBody>
          <a:bodyPr>
            <a:normAutofit/>
          </a:bodyPr>
          <a:lstStyle/>
          <a:p>
            <a:pPr marL="0" indent="0">
              <a:buNone/>
            </a:pPr>
            <a:endParaRPr lang="de-DE" dirty="0"/>
          </a:p>
          <a:p>
            <a:r>
              <a:rPr lang="de-DE" dirty="0" smtClean="0"/>
              <a:t>Schaukeln, Wippen, Wiegen (</a:t>
            </a:r>
            <a:r>
              <a:rPr lang="de-DE" dirty="0"/>
              <a:t>S</a:t>
            </a:r>
            <a:r>
              <a:rPr lang="de-DE" dirty="0" smtClean="0"/>
              <a:t>ekundentakt)</a:t>
            </a:r>
          </a:p>
          <a:p>
            <a:r>
              <a:rPr lang="de-DE" dirty="0" err="1" smtClean="0"/>
              <a:t>Pucken</a:t>
            </a:r>
            <a:r>
              <a:rPr lang="de-DE" dirty="0" smtClean="0"/>
              <a:t> (Start &lt; 8 Wochen, nur Rückenlage)</a:t>
            </a:r>
          </a:p>
          <a:p>
            <a:r>
              <a:rPr lang="de-DE" dirty="0" smtClean="0"/>
              <a:t>Saugen</a:t>
            </a:r>
          </a:p>
          <a:p>
            <a:r>
              <a:rPr lang="de-DE" dirty="0"/>
              <a:t>Weißes Rauschen </a:t>
            </a:r>
            <a:r>
              <a:rPr lang="de-DE" dirty="0" smtClean="0"/>
              <a:t>(z.B. App</a:t>
            </a:r>
            <a:r>
              <a:rPr lang="de-DE" dirty="0"/>
              <a:t>)</a:t>
            </a:r>
          </a:p>
          <a:p>
            <a:endParaRPr lang="de-DE"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511"/>
          <a:stretch/>
        </p:blipFill>
        <p:spPr bwMode="auto">
          <a:xfrm>
            <a:off x="755577" y="4071446"/>
            <a:ext cx="1392704" cy="119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293" r="9587"/>
          <a:stretch/>
        </p:blipFill>
        <p:spPr bwMode="auto">
          <a:xfrm>
            <a:off x="784405" y="5445224"/>
            <a:ext cx="1363876" cy="129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24153"/>
          <a:stretch/>
        </p:blipFill>
        <p:spPr bwMode="auto">
          <a:xfrm>
            <a:off x="755576" y="2613665"/>
            <a:ext cx="139270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smtClean="0"/>
              <a:t>Die Weck-Schlaf-Technik</a:t>
            </a:r>
            <a:endParaRPr lang="de-DE" dirty="0"/>
          </a:p>
        </p:txBody>
      </p:sp>
      <p:sp>
        <p:nvSpPr>
          <p:cNvPr id="3" name="Inhaltsplatzhalter 2"/>
          <p:cNvSpPr>
            <a:spLocks noGrp="1"/>
          </p:cNvSpPr>
          <p:nvPr>
            <p:ph idx="1"/>
          </p:nvPr>
        </p:nvSpPr>
        <p:spPr>
          <a:xfrm>
            <a:off x="3419872" y="1954520"/>
            <a:ext cx="5410944" cy="4389120"/>
          </a:xfrm>
        </p:spPr>
        <p:txBody>
          <a:bodyPr>
            <a:normAutofit fontScale="92500"/>
          </a:bodyPr>
          <a:lstStyle/>
          <a:p>
            <a:pPr marL="0" indent="0">
              <a:buNone/>
            </a:pPr>
            <a:r>
              <a:rPr lang="de-DE" dirty="0" smtClean="0"/>
              <a:t>Nach Dr. Harvey </a:t>
            </a:r>
            <a:r>
              <a:rPr lang="de-DE" dirty="0" err="1" smtClean="0"/>
              <a:t>Karp</a:t>
            </a:r>
            <a:r>
              <a:rPr lang="de-DE" dirty="0" smtClean="0"/>
              <a:t>:</a:t>
            </a:r>
          </a:p>
          <a:p>
            <a:pPr marL="0" indent="0">
              <a:buNone/>
            </a:pPr>
            <a:r>
              <a:rPr lang="de-DE" dirty="0" smtClean="0"/>
              <a:t>Das Baby müde stillen, wiegen oder kuscheln, dann aber beim Ablegen nochmal wecken, damit es anschließend - müde wie es ist - selbständig einschlafen kann. Wenn es nicht gleich klappt und das Baby nochmal weint, nochmal beruhigen wie am Anfang. So kann das Baby das selbständige einschlafen lernen.</a:t>
            </a:r>
            <a:endParaRPr lang="de-DE" dirty="0"/>
          </a:p>
          <a:p>
            <a:pPr marL="0" indent="0">
              <a:buNone/>
            </a:pPr>
            <a:r>
              <a:rPr lang="de-DE" dirty="0" smtClean="0"/>
              <a:t>Das kann helfen </a:t>
            </a:r>
          </a:p>
          <a:p>
            <a:pPr marL="0" indent="0">
              <a:buNone/>
            </a:pPr>
            <a:r>
              <a:rPr lang="de-DE" dirty="0" smtClean="0"/>
              <a:t>– klappt aber nicht bei allen Kindern!</a:t>
            </a:r>
            <a:endParaRPr lang="de-D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98"/>
          <a:stretch/>
        </p:blipFill>
        <p:spPr bwMode="auto">
          <a:xfrm>
            <a:off x="395535" y="2564904"/>
            <a:ext cx="278981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92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04088"/>
            <a:ext cx="7848871" cy="852704"/>
          </a:xfrm>
        </p:spPr>
        <p:txBody>
          <a:bodyPr>
            <a:normAutofit/>
          </a:bodyPr>
          <a:lstStyle/>
          <a:p>
            <a:pPr algn="ctr"/>
            <a:r>
              <a:rPr lang="de-DE" dirty="0" smtClean="0"/>
              <a:t>Den Schlaf einleiten</a:t>
            </a:r>
            <a:endParaRPr lang="de-DE" dirty="0"/>
          </a:p>
        </p:txBody>
      </p:sp>
      <p:sp>
        <p:nvSpPr>
          <p:cNvPr id="3" name="Inhaltsplatzhalter 2"/>
          <p:cNvSpPr>
            <a:spLocks noGrp="1"/>
          </p:cNvSpPr>
          <p:nvPr>
            <p:ph idx="1"/>
          </p:nvPr>
        </p:nvSpPr>
        <p:spPr>
          <a:xfrm>
            <a:off x="395536" y="1700808"/>
            <a:ext cx="8352928" cy="5040560"/>
          </a:xfrm>
        </p:spPr>
        <p:txBody>
          <a:bodyPr>
            <a:normAutofit fontScale="85000" lnSpcReduction="20000"/>
          </a:bodyPr>
          <a:lstStyle/>
          <a:p>
            <a:r>
              <a:rPr lang="de-DE" dirty="0" smtClean="0"/>
              <a:t>Mittagsschlaf nicht zu spät </a:t>
            </a:r>
          </a:p>
          <a:p>
            <a:pPr marL="0" indent="0">
              <a:buNone/>
            </a:pPr>
            <a:r>
              <a:rPr lang="de-DE" dirty="0"/>
              <a:t> </a:t>
            </a:r>
            <a:r>
              <a:rPr lang="de-DE" dirty="0" smtClean="0"/>
              <a:t>    und nicht zu lang</a:t>
            </a:r>
          </a:p>
          <a:p>
            <a:r>
              <a:rPr lang="de-DE" dirty="0" smtClean="0"/>
              <a:t>Genug Bewegung und Tageslicht</a:t>
            </a:r>
          </a:p>
          <a:p>
            <a:r>
              <a:rPr lang="de-DE" dirty="0" smtClean="0"/>
              <a:t>Für Appetit sorgen</a:t>
            </a:r>
          </a:p>
          <a:p>
            <a:r>
              <a:rPr lang="de-DE" dirty="0" smtClean="0"/>
              <a:t>Ordentliches Abendessen </a:t>
            </a:r>
          </a:p>
          <a:p>
            <a:r>
              <a:rPr lang="de-DE" dirty="0"/>
              <a:t>N</a:t>
            </a:r>
            <a:r>
              <a:rPr lang="de-DE" dirty="0" smtClean="0"/>
              <a:t>ichts Süßes am Abend</a:t>
            </a:r>
          </a:p>
          <a:p>
            <a:r>
              <a:rPr lang="de-DE" dirty="0" smtClean="0"/>
              <a:t>Keine Bildschirmzeit vor dem Einschlafen</a:t>
            </a:r>
          </a:p>
          <a:p>
            <a:r>
              <a:rPr lang="de-DE" dirty="0" smtClean="0"/>
              <a:t>Kein Toben vor dem Einschlafen</a:t>
            </a:r>
          </a:p>
          <a:p>
            <a:r>
              <a:rPr lang="de-DE" dirty="0" smtClean="0"/>
              <a:t>Dämmerung in der Wohnung</a:t>
            </a:r>
          </a:p>
          <a:p>
            <a:r>
              <a:rPr lang="de-DE" dirty="0" smtClean="0"/>
              <a:t>Ritualisierte Schlafvorbereitung (Spiel beenden,…)</a:t>
            </a:r>
          </a:p>
          <a:p>
            <a:r>
              <a:rPr lang="de-DE" dirty="0" smtClean="0"/>
              <a:t>Gerne ins Bett gehen (Aussicht auf Vorlesen, Erzählen, Kuscheln, Singen, Summen, Streicheln….)</a:t>
            </a:r>
          </a:p>
          <a:p>
            <a:r>
              <a:rPr lang="de-DE" dirty="0" smtClean="0"/>
              <a:t>Fast ganz dunkel</a:t>
            </a:r>
          </a:p>
          <a:p>
            <a:r>
              <a:rPr lang="de-DE" dirty="0" smtClean="0"/>
              <a:t>Nicht ganz leise in der Wohnung</a:t>
            </a:r>
            <a:endParaRPr lang="de-DE" dirty="0"/>
          </a:p>
        </p:txBody>
      </p:sp>
      <p:sp>
        <p:nvSpPr>
          <p:cNvPr id="4" name="Textfeld 3"/>
          <p:cNvSpPr txBox="1"/>
          <p:nvPr/>
        </p:nvSpPr>
        <p:spPr>
          <a:xfrm>
            <a:off x="6516216" y="5949280"/>
            <a:ext cx="184731" cy="369332"/>
          </a:xfrm>
          <a:prstGeom prst="rect">
            <a:avLst/>
          </a:prstGeom>
          <a:noFill/>
        </p:spPr>
        <p:txBody>
          <a:bodyPr wrap="none" rtlCol="0">
            <a:spAutoFit/>
          </a:bodyPr>
          <a:lstStyle/>
          <a:p>
            <a:endParaRPr lang="de-DE"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04864"/>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14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Einschlafgewohnheiten verändern</a:t>
            </a:r>
            <a:endParaRPr lang="de-DE" dirty="0"/>
          </a:p>
        </p:txBody>
      </p:sp>
      <p:sp>
        <p:nvSpPr>
          <p:cNvPr id="3" name="Inhaltsplatzhalter 2"/>
          <p:cNvSpPr>
            <a:spLocks noGrp="1"/>
          </p:cNvSpPr>
          <p:nvPr>
            <p:ph idx="1"/>
          </p:nvPr>
        </p:nvSpPr>
        <p:spPr>
          <a:xfrm>
            <a:off x="2703234" y="2276872"/>
            <a:ext cx="5973222" cy="3888432"/>
          </a:xfrm>
        </p:spPr>
        <p:txBody>
          <a:bodyPr>
            <a:normAutofit fontScale="92500" lnSpcReduction="10000"/>
          </a:bodyPr>
          <a:lstStyle/>
          <a:p>
            <a:r>
              <a:rPr lang="de-DE" dirty="0" smtClean="0"/>
              <a:t>Mittags üben (z.B. Einschlafen egal wie, aber ohne Stillen)</a:t>
            </a:r>
          </a:p>
          <a:p>
            <a:r>
              <a:rPr lang="de-DE" dirty="0" smtClean="0"/>
              <a:t>Abends übernehmen</a:t>
            </a:r>
          </a:p>
          <a:p>
            <a:r>
              <a:rPr lang="de-DE" dirty="0" smtClean="0"/>
              <a:t>Beim ersten Aufwachen wieder anbieten</a:t>
            </a:r>
          </a:p>
          <a:p>
            <a:r>
              <a:rPr lang="de-DE" dirty="0" smtClean="0"/>
              <a:t>Nachts weiterführen</a:t>
            </a:r>
          </a:p>
          <a:p>
            <a:r>
              <a:rPr lang="de-DE" dirty="0" smtClean="0"/>
              <a:t>Kleine Schritte planen von der aktuellen Gewohnheit hin zu einer Gewohnheit, die man gerne über lange Zeit unterstützen wird</a:t>
            </a:r>
          </a:p>
          <a:p>
            <a:r>
              <a:rPr lang="de-DE" dirty="0" smtClean="0"/>
              <a:t>Einer Umstellung genug Zeit geben </a:t>
            </a:r>
          </a:p>
          <a:p>
            <a:pPr marL="0" indent="0">
              <a:buNone/>
            </a:pPr>
            <a:r>
              <a:rPr lang="de-DE" dirty="0"/>
              <a:t> </a:t>
            </a:r>
            <a:r>
              <a:rPr lang="de-DE" dirty="0" smtClean="0"/>
              <a:t>    (2 Wochen)</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26" r="10140"/>
          <a:stretch/>
        </p:blipFill>
        <p:spPr bwMode="auto">
          <a:xfrm>
            <a:off x="325793" y="2420888"/>
            <a:ext cx="237744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93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08720"/>
            <a:ext cx="8496944" cy="636680"/>
          </a:xfrm>
        </p:spPr>
        <p:txBody>
          <a:bodyPr>
            <a:noAutofit/>
          </a:bodyPr>
          <a:lstStyle/>
          <a:p>
            <a:pPr algn="ctr"/>
            <a:r>
              <a:rPr lang="de-DE" sz="3600" dirty="0" smtClean="0"/>
              <a:t>Beispiel</a:t>
            </a:r>
            <a:r>
              <a:rPr lang="de-DE" sz="4400" dirty="0" smtClean="0"/>
              <a:t>: </a:t>
            </a:r>
            <a:r>
              <a:rPr lang="de-DE" sz="3600" dirty="0" smtClean="0"/>
              <a:t>Auf dem Arm einschlafen</a:t>
            </a:r>
            <a:endParaRPr lang="de-DE" sz="3600" dirty="0"/>
          </a:p>
        </p:txBody>
      </p:sp>
      <p:sp>
        <p:nvSpPr>
          <p:cNvPr id="3" name="Inhaltsplatzhalter 2"/>
          <p:cNvSpPr>
            <a:spLocks noGrp="1"/>
          </p:cNvSpPr>
          <p:nvPr>
            <p:ph idx="1"/>
          </p:nvPr>
        </p:nvSpPr>
        <p:spPr>
          <a:xfrm>
            <a:off x="2771800" y="1484784"/>
            <a:ext cx="6192688" cy="4320480"/>
          </a:xfrm>
        </p:spPr>
        <p:txBody>
          <a:bodyPr>
            <a:normAutofit/>
          </a:bodyPr>
          <a:lstStyle/>
          <a:p>
            <a:pPr marL="0" indent="0">
              <a:lnSpc>
                <a:spcPct val="150000"/>
              </a:lnSpc>
              <a:buNone/>
            </a:pPr>
            <a:r>
              <a:rPr lang="de-DE" dirty="0"/>
              <a:t>auf dem </a:t>
            </a:r>
            <a:r>
              <a:rPr lang="de-DE" dirty="0" smtClean="0"/>
              <a:t>Arm, </a:t>
            </a:r>
            <a:r>
              <a:rPr lang="de-DE" dirty="0"/>
              <a:t>durch die Wohnung gehen </a:t>
            </a:r>
            <a:endParaRPr lang="de-DE" dirty="0" smtClean="0"/>
          </a:p>
          <a:p>
            <a:pPr marL="0" indent="0">
              <a:lnSpc>
                <a:spcPct val="150000"/>
              </a:lnSpc>
              <a:buNone/>
            </a:pPr>
            <a:r>
              <a:rPr lang="de-DE" dirty="0" smtClean="0"/>
              <a:t>auf </a:t>
            </a:r>
            <a:r>
              <a:rPr lang="de-DE" dirty="0"/>
              <a:t>dem </a:t>
            </a:r>
            <a:r>
              <a:rPr lang="de-DE" dirty="0" smtClean="0"/>
              <a:t>Arm, </a:t>
            </a:r>
            <a:r>
              <a:rPr lang="de-DE" dirty="0"/>
              <a:t>im Schlafzimmer </a:t>
            </a:r>
            <a:r>
              <a:rPr lang="de-DE" dirty="0" smtClean="0"/>
              <a:t>stehen </a:t>
            </a:r>
          </a:p>
          <a:p>
            <a:pPr marL="0" indent="0">
              <a:lnSpc>
                <a:spcPct val="150000"/>
              </a:lnSpc>
              <a:buNone/>
            </a:pPr>
            <a:r>
              <a:rPr lang="de-DE" dirty="0"/>
              <a:t>a</a:t>
            </a:r>
            <a:r>
              <a:rPr lang="de-DE" dirty="0" smtClean="0"/>
              <a:t>uf dem Arm, auf </a:t>
            </a:r>
            <a:r>
              <a:rPr lang="de-DE" dirty="0"/>
              <a:t>dem Bett </a:t>
            </a:r>
            <a:r>
              <a:rPr lang="de-DE" dirty="0" smtClean="0"/>
              <a:t>sitzen </a:t>
            </a:r>
          </a:p>
          <a:p>
            <a:pPr marL="0" indent="0">
              <a:lnSpc>
                <a:spcPct val="150000"/>
              </a:lnSpc>
              <a:buNone/>
            </a:pPr>
            <a:r>
              <a:rPr lang="de-DE" dirty="0"/>
              <a:t>a</a:t>
            </a:r>
            <a:r>
              <a:rPr lang="de-DE" dirty="0" smtClean="0"/>
              <a:t>uf dem Arm, auf </a:t>
            </a:r>
            <a:r>
              <a:rPr lang="de-DE" dirty="0"/>
              <a:t>dem Bett </a:t>
            </a:r>
            <a:r>
              <a:rPr lang="de-DE" dirty="0" smtClean="0"/>
              <a:t>angelehnt sitzen</a:t>
            </a:r>
          </a:p>
          <a:p>
            <a:pPr marL="0" indent="0">
              <a:lnSpc>
                <a:spcPct val="150000"/>
              </a:lnSpc>
              <a:buNone/>
            </a:pPr>
            <a:r>
              <a:rPr lang="de-DE" dirty="0"/>
              <a:t>i</a:t>
            </a:r>
            <a:r>
              <a:rPr lang="de-DE" dirty="0" smtClean="0"/>
              <a:t>m Arm auf, </a:t>
            </a:r>
            <a:r>
              <a:rPr lang="de-DE" dirty="0"/>
              <a:t>dem Bett </a:t>
            </a:r>
            <a:r>
              <a:rPr lang="de-DE" dirty="0" smtClean="0"/>
              <a:t>liegend </a:t>
            </a:r>
          </a:p>
          <a:p>
            <a:pPr marL="0" indent="0">
              <a:lnSpc>
                <a:spcPct val="150000"/>
              </a:lnSpc>
              <a:buNone/>
            </a:pPr>
            <a:r>
              <a:rPr lang="de-DE" dirty="0" smtClean="0"/>
              <a:t>neben </a:t>
            </a:r>
            <a:r>
              <a:rPr lang="de-DE" dirty="0"/>
              <a:t>dem Elternteil im Arm </a:t>
            </a:r>
            <a:r>
              <a:rPr lang="de-DE" dirty="0" smtClean="0"/>
              <a:t>liegen </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4" r="8377"/>
          <a:stretch/>
        </p:blipFill>
        <p:spPr bwMode="auto">
          <a:xfrm>
            <a:off x="323528" y="2056083"/>
            <a:ext cx="1703672"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ch rechts gekrümmter Pfeil 3"/>
          <p:cNvSpPr/>
          <p:nvPr/>
        </p:nvSpPr>
        <p:spPr>
          <a:xfrm>
            <a:off x="2435016" y="1844824"/>
            <a:ext cx="308734"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extfeld 4"/>
          <p:cNvSpPr txBox="1"/>
          <p:nvPr/>
        </p:nvSpPr>
        <p:spPr>
          <a:xfrm>
            <a:off x="2705278" y="5524770"/>
            <a:ext cx="6396816" cy="1200329"/>
          </a:xfrm>
          <a:prstGeom prst="rect">
            <a:avLst/>
          </a:prstGeom>
          <a:noFill/>
        </p:spPr>
        <p:txBody>
          <a:bodyPr wrap="none" rtlCol="0">
            <a:spAutoFit/>
          </a:bodyPr>
          <a:lstStyle/>
          <a:p>
            <a:pPr lvl="0">
              <a:lnSpc>
                <a:spcPct val="150000"/>
              </a:lnSpc>
              <a:spcBef>
                <a:spcPct val="20000"/>
              </a:spcBef>
              <a:buClr>
                <a:srgbClr val="0BD0D9"/>
              </a:buClr>
              <a:buSzPct val="95000"/>
            </a:pPr>
            <a:r>
              <a:rPr lang="de-DE" sz="3600" dirty="0" smtClean="0">
                <a:solidFill>
                  <a:srgbClr val="009DD9">
                    <a:lumMod val="50000"/>
                  </a:srgbClr>
                </a:solidFill>
              </a:rPr>
              <a:t>Neben </a:t>
            </a:r>
            <a:r>
              <a:rPr lang="de-DE" sz="3600" dirty="0">
                <a:solidFill>
                  <a:srgbClr val="009DD9">
                    <a:lumMod val="50000"/>
                  </a:srgbClr>
                </a:solidFill>
              </a:rPr>
              <a:t>dem Elternteil </a:t>
            </a:r>
            <a:r>
              <a:rPr lang="de-DE" sz="3600" dirty="0" smtClean="0">
                <a:solidFill>
                  <a:srgbClr val="009DD9">
                    <a:lumMod val="50000"/>
                  </a:srgbClr>
                </a:solidFill>
              </a:rPr>
              <a:t>einschlafen</a:t>
            </a:r>
            <a:endParaRPr lang="de-DE" sz="3600" dirty="0">
              <a:solidFill>
                <a:srgbClr val="009DD9">
                  <a:lumMod val="50000"/>
                </a:srgbClr>
              </a:solidFill>
            </a:endParaRPr>
          </a:p>
          <a:p>
            <a:endParaRPr lang="de-DE" dirty="0"/>
          </a:p>
        </p:txBody>
      </p:sp>
      <p:sp>
        <p:nvSpPr>
          <p:cNvPr id="13" name="Nach rechts gekrümmter Pfeil 12"/>
          <p:cNvSpPr/>
          <p:nvPr/>
        </p:nvSpPr>
        <p:spPr>
          <a:xfrm>
            <a:off x="2435016" y="2598462"/>
            <a:ext cx="308734"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Nach rechts gekrümmter Pfeil 14"/>
          <p:cNvSpPr/>
          <p:nvPr/>
        </p:nvSpPr>
        <p:spPr>
          <a:xfrm>
            <a:off x="2434869" y="3333847"/>
            <a:ext cx="308734"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Nach rechts gekrümmter Pfeil 15"/>
          <p:cNvSpPr/>
          <p:nvPr/>
        </p:nvSpPr>
        <p:spPr>
          <a:xfrm>
            <a:off x="2435016" y="4030448"/>
            <a:ext cx="308734"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Nach rechts gekrümmter Pfeil 16"/>
          <p:cNvSpPr/>
          <p:nvPr/>
        </p:nvSpPr>
        <p:spPr>
          <a:xfrm>
            <a:off x="2396544" y="4792793"/>
            <a:ext cx="308734"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Nach rechts gekrümmter Pfeil 17"/>
          <p:cNvSpPr/>
          <p:nvPr/>
        </p:nvSpPr>
        <p:spPr>
          <a:xfrm>
            <a:off x="2396544" y="5466333"/>
            <a:ext cx="308734"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6669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36712"/>
            <a:ext cx="8435280" cy="648072"/>
          </a:xfrm>
        </p:spPr>
        <p:txBody>
          <a:bodyPr>
            <a:normAutofit fontScale="90000"/>
          </a:bodyPr>
          <a:lstStyle/>
          <a:p>
            <a:pPr algn="ctr"/>
            <a:r>
              <a:rPr lang="de-DE" dirty="0" smtClean="0"/>
              <a:t>Papa machen lassen!</a:t>
            </a:r>
            <a:endParaRPr lang="de-DE" dirty="0"/>
          </a:p>
        </p:txBody>
      </p:sp>
      <p:sp>
        <p:nvSpPr>
          <p:cNvPr id="3" name="Inhaltsplatzhalter 2"/>
          <p:cNvSpPr>
            <a:spLocks noGrp="1"/>
          </p:cNvSpPr>
          <p:nvPr>
            <p:ph idx="1"/>
          </p:nvPr>
        </p:nvSpPr>
        <p:spPr>
          <a:xfrm>
            <a:off x="1187624" y="1628800"/>
            <a:ext cx="7796437" cy="4248472"/>
          </a:xfrm>
        </p:spPr>
        <p:txBody>
          <a:bodyPr>
            <a:normAutofit/>
          </a:bodyPr>
          <a:lstStyle/>
          <a:p>
            <a:r>
              <a:rPr lang="de-DE" dirty="0" smtClean="0"/>
              <a:t>Spart Nerven</a:t>
            </a:r>
          </a:p>
          <a:p>
            <a:r>
              <a:rPr lang="de-DE" dirty="0" smtClean="0"/>
              <a:t>Ermöglicht Schlaf oder Freizeit</a:t>
            </a:r>
          </a:p>
          <a:p>
            <a:r>
              <a:rPr lang="de-DE" dirty="0" smtClean="0"/>
              <a:t>Die Frage des Stillens stellt sich nicht</a:t>
            </a:r>
          </a:p>
          <a:p>
            <a:r>
              <a:rPr lang="de-DE" dirty="0" smtClean="0"/>
              <a:t>Lässt den Väter in der Bindungshierarchie aufsteigen</a:t>
            </a:r>
          </a:p>
          <a:p>
            <a:r>
              <a:rPr lang="de-DE" dirty="0" smtClean="0"/>
              <a:t>Ermöglicht Vätern wirksam und wertvoll sein</a:t>
            </a:r>
          </a:p>
          <a:p>
            <a:r>
              <a:rPr lang="de-DE" dirty="0" smtClean="0"/>
              <a:t>Vorbereiten: Gute Zeiten mit dem Baby und Mittagsschlafbegleitung</a:t>
            </a:r>
          </a:p>
          <a:p>
            <a:r>
              <a:rPr lang="de-DE" dirty="0" smtClean="0"/>
              <a:t>Klappt am besten, wenn Mama nicht da ist</a:t>
            </a:r>
          </a:p>
          <a:p>
            <a:endParaRPr lang="de-DE" dirty="0" smtClean="0"/>
          </a:p>
          <a:p>
            <a:endParaRPr lang="de-DE"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9" y="5423095"/>
            <a:ext cx="3744416" cy="117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3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12776"/>
            <a:ext cx="8435280" cy="852704"/>
          </a:xfrm>
        </p:spPr>
        <p:txBody>
          <a:bodyPr>
            <a:normAutofit fontScale="90000"/>
          </a:bodyPr>
          <a:lstStyle/>
          <a:p>
            <a:pPr algn="ctr"/>
            <a:r>
              <a:rPr lang="de-DE" dirty="0" smtClean="0"/>
              <a:t>Eine Tagesstruktur </a:t>
            </a:r>
            <a:br>
              <a:rPr lang="de-DE" dirty="0" smtClean="0"/>
            </a:br>
            <a:r>
              <a:rPr lang="de-DE" dirty="0" smtClean="0"/>
              <a:t>entwickeln und anpassen</a:t>
            </a:r>
            <a:endParaRPr lang="de-DE" dirty="0"/>
          </a:p>
        </p:txBody>
      </p:sp>
      <p:sp>
        <p:nvSpPr>
          <p:cNvPr id="3" name="Inhaltsplatzhalter 2"/>
          <p:cNvSpPr>
            <a:spLocks noGrp="1"/>
          </p:cNvSpPr>
          <p:nvPr>
            <p:ph idx="1"/>
          </p:nvPr>
        </p:nvSpPr>
        <p:spPr>
          <a:xfrm>
            <a:off x="2422104" y="2492896"/>
            <a:ext cx="6480720" cy="4248472"/>
          </a:xfrm>
        </p:spPr>
        <p:txBody>
          <a:bodyPr>
            <a:normAutofit lnSpcReduction="10000"/>
          </a:bodyPr>
          <a:lstStyle/>
          <a:p>
            <a:r>
              <a:rPr lang="de-DE" dirty="0" smtClean="0"/>
              <a:t>Dem Kind helfen, einen Wach-Schlaf-Rhythmus zu entwickeln</a:t>
            </a:r>
          </a:p>
          <a:p>
            <a:r>
              <a:rPr lang="de-DE" dirty="0" smtClean="0"/>
              <a:t>Wenn es regelmäßig schläft, wird es zu diesen Zeiten müde und schläft leichter ein</a:t>
            </a:r>
          </a:p>
          <a:p>
            <a:r>
              <a:rPr lang="de-DE" dirty="0" smtClean="0"/>
              <a:t>Zu wenig Schlaf tagsüber sorgt für unruhige Nächte</a:t>
            </a:r>
          </a:p>
          <a:p>
            <a:r>
              <a:rPr lang="de-DE" dirty="0" smtClean="0"/>
              <a:t>Zu viel Schlaf tagsüber erschwert das Einschlafen am Abend und sorgt für nächtliche Wachphasen oder frühes Erwachen</a:t>
            </a:r>
          </a:p>
          <a:p>
            <a:endParaRPr lang="de-DE" dirty="0" smtClean="0"/>
          </a:p>
          <a:p>
            <a:endParaRPr lang="de-DE"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2" r="36808"/>
          <a:stretch/>
        </p:blipFill>
        <p:spPr bwMode="auto">
          <a:xfrm>
            <a:off x="323528" y="2636912"/>
            <a:ext cx="205980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435280" cy="936104"/>
          </a:xfrm>
        </p:spPr>
        <p:txBody>
          <a:bodyPr>
            <a:normAutofit/>
          </a:bodyPr>
          <a:lstStyle/>
          <a:p>
            <a:pPr algn="ctr"/>
            <a:r>
              <a:rPr lang="de-DE" dirty="0" smtClean="0"/>
              <a:t>Der Schlaf am Tag</a:t>
            </a:r>
            <a:endParaRPr lang="de-DE" dirty="0"/>
          </a:p>
        </p:txBody>
      </p:sp>
      <p:sp>
        <p:nvSpPr>
          <p:cNvPr id="3" name="Inhaltsplatzhalter 2"/>
          <p:cNvSpPr>
            <a:spLocks noGrp="1"/>
          </p:cNvSpPr>
          <p:nvPr>
            <p:ph idx="1"/>
          </p:nvPr>
        </p:nvSpPr>
        <p:spPr>
          <a:xfrm>
            <a:off x="3491880" y="1988840"/>
            <a:ext cx="5400600" cy="4608512"/>
          </a:xfrm>
        </p:spPr>
        <p:txBody>
          <a:bodyPr>
            <a:normAutofit/>
          </a:bodyPr>
          <a:lstStyle/>
          <a:p>
            <a:r>
              <a:rPr lang="de-DE" dirty="0" smtClean="0"/>
              <a:t>Regelmäßige Aufwachzeit einführen</a:t>
            </a:r>
          </a:p>
          <a:p>
            <a:r>
              <a:rPr lang="de-DE" dirty="0" smtClean="0"/>
              <a:t>Schläft das Kind zu viel? Ist es abends nicht müde oder mitten in der Nacht sein Schlafbedarf erfüllt?</a:t>
            </a:r>
          </a:p>
          <a:p>
            <a:r>
              <a:rPr lang="de-DE" dirty="0" smtClean="0"/>
              <a:t>Schläft das Kind zu wenig? Hat es zu viele Eindrücke über den Tag und findet so abends nicht in den Schlaf oder hat unruhige Träume?</a:t>
            </a:r>
          </a:p>
          <a:p>
            <a:r>
              <a:rPr lang="de-DE" dirty="0" smtClean="0"/>
              <a:t>Schläft es zu spät vor dem Nachtschlaf?</a:t>
            </a:r>
          </a:p>
          <a:p>
            <a:endParaRPr lang="de-D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81"/>
          <a:stretch/>
        </p:blipFill>
        <p:spPr bwMode="auto">
          <a:xfrm>
            <a:off x="467544" y="2564904"/>
            <a:ext cx="283968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Argumente fürs Co-</a:t>
            </a:r>
            <a:r>
              <a:rPr lang="de-DE" dirty="0" err="1" smtClean="0"/>
              <a:t>Sleeping</a:t>
            </a:r>
            <a:endParaRPr lang="de-DE" dirty="0"/>
          </a:p>
        </p:txBody>
      </p:sp>
      <p:sp>
        <p:nvSpPr>
          <p:cNvPr id="3" name="Inhaltsplatzhalter 2"/>
          <p:cNvSpPr>
            <a:spLocks noGrp="1"/>
          </p:cNvSpPr>
          <p:nvPr>
            <p:ph idx="1"/>
          </p:nvPr>
        </p:nvSpPr>
        <p:spPr>
          <a:xfrm>
            <a:off x="2771800" y="1935480"/>
            <a:ext cx="6120680" cy="4661872"/>
          </a:xfrm>
        </p:spPr>
        <p:txBody>
          <a:bodyPr>
            <a:normAutofit fontScale="92500" lnSpcReduction="20000"/>
          </a:bodyPr>
          <a:lstStyle/>
          <a:p>
            <a:r>
              <a:rPr lang="de-DE" dirty="0" smtClean="0"/>
              <a:t>Entspricht den evolutionären Schlafgewohnheiten von Kindern</a:t>
            </a:r>
          </a:p>
          <a:p>
            <a:r>
              <a:rPr lang="de-DE" dirty="0" smtClean="0"/>
              <a:t>Beruhigend für Kinder</a:t>
            </a:r>
          </a:p>
          <a:p>
            <a:r>
              <a:rPr lang="de-DE" dirty="0" smtClean="0"/>
              <a:t>Beruhigend für Eltern</a:t>
            </a:r>
          </a:p>
          <a:p>
            <a:r>
              <a:rPr lang="de-DE" dirty="0" smtClean="0"/>
              <a:t>Nicht aufstehen müssen, wenn ein Kind aufwacht</a:t>
            </a:r>
          </a:p>
          <a:p>
            <a:r>
              <a:rPr lang="de-DE" dirty="0" smtClean="0"/>
              <a:t>Erleichtert das Stillen</a:t>
            </a:r>
          </a:p>
          <a:p>
            <a:r>
              <a:rPr lang="de-DE" dirty="0" smtClean="0"/>
              <a:t>Erleichtert die Kommunikation: </a:t>
            </a:r>
            <a:r>
              <a:rPr lang="de-DE" dirty="0" err="1" smtClean="0"/>
              <a:t>Nähezeichen</a:t>
            </a:r>
            <a:r>
              <a:rPr lang="de-DE" dirty="0" smtClean="0"/>
              <a:t> werden gehört und beantwortet, nicht erst Fernzeichen (Weinen, Schreien)</a:t>
            </a:r>
          </a:p>
          <a:p>
            <a:r>
              <a:rPr lang="de-DE" dirty="0" smtClean="0"/>
              <a:t>Die Schlafzyklen passen sich an</a:t>
            </a:r>
          </a:p>
          <a:p>
            <a:r>
              <a:rPr lang="de-DE" dirty="0" smtClean="0"/>
              <a:t>Schutz vor dem SID</a:t>
            </a:r>
          </a:p>
          <a:p>
            <a:r>
              <a:rPr lang="de-DE" dirty="0" smtClean="0"/>
              <a:t>WHO und </a:t>
            </a:r>
            <a:r>
              <a:rPr lang="de-DE" dirty="0" err="1" smtClean="0"/>
              <a:t>Unicef</a:t>
            </a:r>
            <a:r>
              <a:rPr lang="de-DE" dirty="0" smtClean="0"/>
              <a:t> raten zum Co-</a:t>
            </a:r>
            <a:r>
              <a:rPr lang="de-DE" dirty="0" err="1" smtClean="0"/>
              <a:t>Sleeping</a:t>
            </a:r>
            <a:endParaRPr lang="de-DE" dirty="0" smtClean="0"/>
          </a:p>
          <a:p>
            <a:endParaRPr lang="de-D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35"/>
          <a:stretch/>
        </p:blipFill>
        <p:spPr bwMode="auto">
          <a:xfrm>
            <a:off x="428491" y="2780928"/>
            <a:ext cx="21997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5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52371"/>
            <a:ext cx="8229600" cy="852704"/>
          </a:xfrm>
        </p:spPr>
        <p:txBody>
          <a:bodyPr>
            <a:normAutofit/>
          </a:bodyPr>
          <a:lstStyle/>
          <a:p>
            <a:r>
              <a:rPr lang="de-DE" dirty="0" smtClean="0"/>
              <a:t>Wege ins Bett für ältere Kinder</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Die Kindliche Fähigkeit zur Kooperation ist gegen Abend meist fast ganz erschöpft. Kinder brauchen Führung, Vorhersagbarkeit und Klarheit, wenn sie müde sind</a:t>
            </a:r>
          </a:p>
          <a:p>
            <a:r>
              <a:rPr lang="de-DE" dirty="0" smtClean="0"/>
              <a:t>Gemeinsamer Abschied von aktueller Tätigkeit</a:t>
            </a:r>
          </a:p>
          <a:p>
            <a:r>
              <a:rPr lang="de-DE" dirty="0"/>
              <a:t>Feste Abläufe</a:t>
            </a:r>
          </a:p>
          <a:p>
            <a:r>
              <a:rPr lang="de-DE" dirty="0" smtClean="0"/>
              <a:t>Klare Ansagen </a:t>
            </a:r>
          </a:p>
          <a:p>
            <a:r>
              <a:rPr lang="de-DE" dirty="0" smtClean="0"/>
              <a:t>Begrenzte Mitbestimmung</a:t>
            </a:r>
          </a:p>
          <a:p>
            <a:r>
              <a:rPr lang="de-DE" dirty="0" smtClean="0"/>
              <a:t>Klare Zuständigkeiten</a:t>
            </a:r>
          </a:p>
          <a:p>
            <a:r>
              <a:rPr lang="de-DE" dirty="0" smtClean="0"/>
              <a:t>Unterstützung und Begleitung </a:t>
            </a:r>
          </a:p>
        </p:txBody>
      </p:sp>
      <p:pic>
        <p:nvPicPr>
          <p:cNvPr id="4" name="Grafik 3"/>
          <p:cNvPicPr>
            <a:picLocks noChangeAspect="1"/>
          </p:cNvPicPr>
          <p:nvPr/>
        </p:nvPicPr>
        <p:blipFill rotWithShape="1">
          <a:blip r:embed="rId2"/>
          <a:srcRect l="7040" r="15531"/>
          <a:stretch/>
        </p:blipFill>
        <p:spPr>
          <a:xfrm>
            <a:off x="5436096" y="3789040"/>
            <a:ext cx="3096344" cy="2665965"/>
          </a:xfrm>
          <a:prstGeom prst="rect">
            <a:avLst/>
          </a:prstGeom>
        </p:spPr>
      </p:pic>
    </p:spTree>
    <p:extLst>
      <p:ext uri="{BB962C8B-B14F-4D97-AF65-F5344CB8AC3E}">
        <p14:creationId xmlns:p14="http://schemas.microsoft.com/office/powerpoint/2010/main" val="4242445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4021"/>
            <a:ext cx="8229600" cy="708688"/>
          </a:xfrm>
        </p:spPr>
        <p:txBody>
          <a:bodyPr>
            <a:normAutofit fontScale="90000"/>
          </a:bodyPr>
          <a:lstStyle/>
          <a:p>
            <a:r>
              <a:rPr lang="de-DE" dirty="0" smtClean="0"/>
              <a:t>Ältere Kinder mitbestimmen lassen</a:t>
            </a:r>
            <a:endParaRPr lang="de-DE" dirty="0"/>
          </a:p>
        </p:txBody>
      </p:sp>
      <p:sp>
        <p:nvSpPr>
          <p:cNvPr id="3" name="Inhaltsplatzhalter 2"/>
          <p:cNvSpPr>
            <a:spLocks noGrp="1"/>
          </p:cNvSpPr>
          <p:nvPr>
            <p:ph idx="1"/>
          </p:nvPr>
        </p:nvSpPr>
        <p:spPr>
          <a:xfrm>
            <a:off x="457200" y="1674675"/>
            <a:ext cx="8229600" cy="2865886"/>
          </a:xfrm>
        </p:spPr>
        <p:txBody>
          <a:bodyPr>
            <a:normAutofit/>
          </a:bodyPr>
          <a:lstStyle/>
          <a:p>
            <a:pPr marL="0" indent="0">
              <a:buNone/>
            </a:pPr>
            <a:r>
              <a:rPr lang="de-DE" dirty="0" smtClean="0"/>
              <a:t>Das heißt nicht, dass sie alleine entscheiden dürfen.</a:t>
            </a:r>
          </a:p>
          <a:p>
            <a:pPr marL="0" indent="0">
              <a:buNone/>
            </a:pPr>
            <a:r>
              <a:rPr lang="de-DE" dirty="0" smtClean="0"/>
              <a:t>Wenige „Entweder – Oder“- Entscheidungen anbieten:</a:t>
            </a:r>
          </a:p>
          <a:p>
            <a:r>
              <a:rPr lang="de-DE" dirty="0" smtClean="0"/>
              <a:t>Die rote oder die grüne Zahnbürste?</a:t>
            </a:r>
          </a:p>
          <a:p>
            <a:r>
              <a:rPr lang="de-DE" dirty="0" smtClean="0"/>
              <a:t>Eine längere oder drei kurze Geschichten?</a:t>
            </a:r>
          </a:p>
          <a:p>
            <a:r>
              <a:rPr lang="de-DE" dirty="0" smtClean="0"/>
              <a:t>„Weißt du wieviel Sternlein“ oder „Wer hat die schönsten Schäfchen“?</a:t>
            </a:r>
          </a:p>
        </p:txBody>
      </p:sp>
      <p:sp>
        <p:nvSpPr>
          <p:cNvPr id="4" name="Textfeld 3"/>
          <p:cNvSpPr txBox="1"/>
          <p:nvPr/>
        </p:nvSpPr>
        <p:spPr>
          <a:xfrm>
            <a:off x="487407" y="4705376"/>
            <a:ext cx="4562788" cy="1729704"/>
          </a:xfrm>
          <a:prstGeom prst="rect">
            <a:avLst/>
          </a:prstGeom>
          <a:solidFill>
            <a:srgbClr val="91D2F3">
              <a:alpha val="43922"/>
            </a:srgbClr>
          </a:solidFill>
        </p:spPr>
        <p:txBody>
          <a:bodyPr wrap="none" rtlCol="0">
            <a:spAutoFit/>
          </a:bodyPr>
          <a:lstStyle/>
          <a:p>
            <a:pPr lvl="0">
              <a:spcBef>
                <a:spcPct val="20000"/>
              </a:spcBef>
              <a:buClr>
                <a:srgbClr val="0BD0D9"/>
              </a:buClr>
              <a:buSzPct val="95000"/>
            </a:pPr>
            <a:r>
              <a:rPr lang="de-DE" sz="2600" dirty="0">
                <a:solidFill>
                  <a:prstClr val="black"/>
                </a:solidFill>
              </a:rPr>
              <a:t>Aber: </a:t>
            </a:r>
          </a:p>
          <a:p>
            <a:pPr marL="274320" lvl="0" indent="-274320">
              <a:spcBef>
                <a:spcPct val="20000"/>
              </a:spcBef>
              <a:buClr>
                <a:srgbClr val="0BD0D9"/>
              </a:buClr>
              <a:buSzPct val="95000"/>
              <a:buFont typeface="Wingdings 2"/>
              <a:buChar char=""/>
            </a:pPr>
            <a:r>
              <a:rPr lang="de-DE" sz="2600" dirty="0">
                <a:solidFill>
                  <a:prstClr val="black"/>
                </a:solidFill>
              </a:rPr>
              <a:t>Nicht zu viele Möglichkeiten</a:t>
            </a:r>
          </a:p>
          <a:p>
            <a:pPr marL="274320" lvl="0" indent="-274320">
              <a:spcBef>
                <a:spcPct val="20000"/>
              </a:spcBef>
              <a:buClr>
                <a:srgbClr val="0BD0D9"/>
              </a:buClr>
              <a:buSzPct val="95000"/>
              <a:buFont typeface="Wingdings 2"/>
              <a:buChar char=""/>
            </a:pPr>
            <a:r>
              <a:rPr lang="de-DE" sz="2600" dirty="0">
                <a:solidFill>
                  <a:prstClr val="black"/>
                </a:solidFill>
              </a:rPr>
              <a:t>Nicht dreimal </a:t>
            </a:r>
            <a:r>
              <a:rPr lang="de-DE" sz="2600" dirty="0" err="1" smtClean="0">
                <a:solidFill>
                  <a:prstClr val="black"/>
                </a:solidFill>
              </a:rPr>
              <a:t>umentscheiden</a:t>
            </a:r>
            <a:r>
              <a:rPr lang="de-DE" sz="2600" dirty="0" smtClean="0">
                <a:solidFill>
                  <a:prstClr val="black"/>
                </a:solidFill>
              </a:rPr>
              <a:t>!</a:t>
            </a:r>
            <a:endParaRPr lang="de-DE" sz="2600" dirty="0">
              <a:solidFill>
                <a:prstClr val="black"/>
              </a:solidFill>
            </a:endParaRPr>
          </a:p>
          <a:p>
            <a:endParaRPr lang="de-DE" dirty="0"/>
          </a:p>
        </p:txBody>
      </p:sp>
      <p:pic>
        <p:nvPicPr>
          <p:cNvPr id="5" name="Grafik 4"/>
          <p:cNvPicPr>
            <a:picLocks noChangeAspect="1"/>
          </p:cNvPicPr>
          <p:nvPr/>
        </p:nvPicPr>
        <p:blipFill>
          <a:blip r:embed="rId2"/>
          <a:stretch>
            <a:fillRect/>
          </a:stretch>
        </p:blipFill>
        <p:spPr>
          <a:xfrm>
            <a:off x="5212997" y="4149080"/>
            <a:ext cx="3438525" cy="2286000"/>
          </a:xfrm>
          <a:prstGeom prst="rect">
            <a:avLst/>
          </a:prstGeom>
        </p:spPr>
      </p:pic>
    </p:spTree>
    <p:extLst>
      <p:ext uri="{BB962C8B-B14F-4D97-AF65-F5344CB8AC3E}">
        <p14:creationId xmlns:p14="http://schemas.microsoft.com/office/powerpoint/2010/main" val="28916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00708"/>
            <a:ext cx="8229600" cy="648072"/>
          </a:xfrm>
        </p:spPr>
        <p:txBody>
          <a:bodyPr>
            <a:noAutofit/>
          </a:bodyPr>
          <a:lstStyle/>
          <a:p>
            <a:pPr algn="ctr"/>
            <a:r>
              <a:rPr lang="de-DE" sz="4000" dirty="0" smtClean="0"/>
              <a:t>Wenn das Kind immer wieder aufsteht?</a:t>
            </a:r>
            <a:endParaRPr lang="de-DE" sz="4000" dirty="0"/>
          </a:p>
        </p:txBody>
      </p:sp>
      <p:sp>
        <p:nvSpPr>
          <p:cNvPr id="3" name="Inhaltsplatzhalter 2"/>
          <p:cNvSpPr>
            <a:spLocks noGrp="1"/>
          </p:cNvSpPr>
          <p:nvPr>
            <p:ph idx="1"/>
          </p:nvPr>
        </p:nvSpPr>
        <p:spPr>
          <a:xfrm>
            <a:off x="467544" y="1628800"/>
            <a:ext cx="8229600" cy="5040560"/>
          </a:xfrm>
        </p:spPr>
        <p:txBody>
          <a:bodyPr>
            <a:normAutofit fontScale="77500" lnSpcReduction="20000"/>
          </a:bodyPr>
          <a:lstStyle/>
          <a:p>
            <a:pPr marL="0" indent="0">
              <a:buNone/>
            </a:pPr>
            <a:r>
              <a:rPr lang="de-DE" b="1" dirty="0" smtClean="0"/>
              <a:t>Herausbekommen, welche Bedürfnis unerfüllt ist, </a:t>
            </a:r>
            <a:r>
              <a:rPr lang="de-DE" b="1" dirty="0" err="1" smtClean="0"/>
              <a:t>z.B</a:t>
            </a:r>
            <a:r>
              <a:rPr lang="de-DE" b="1" dirty="0" smtClean="0"/>
              <a:t>….</a:t>
            </a:r>
          </a:p>
          <a:p>
            <a:pPr marL="0" indent="0">
              <a:buNone/>
            </a:pPr>
            <a:endParaRPr lang="de-DE" sz="1200" b="1" dirty="0" smtClean="0"/>
          </a:p>
          <a:p>
            <a:r>
              <a:rPr lang="de-DE" sz="2700" dirty="0" smtClean="0"/>
              <a:t>Nähe? (neue oder lange Betreuungszeit, Trennungszeiten, ein neues Geschwisterchen)</a:t>
            </a:r>
          </a:p>
          <a:p>
            <a:r>
              <a:rPr lang="de-DE" sz="2700" dirty="0" smtClean="0"/>
              <a:t>Hunger?</a:t>
            </a:r>
          </a:p>
          <a:p>
            <a:r>
              <a:rPr lang="de-DE" sz="2700" dirty="0" smtClean="0"/>
              <a:t>Sicherheit und Geborgenheit?</a:t>
            </a:r>
          </a:p>
          <a:p>
            <a:r>
              <a:rPr lang="de-DE" sz="2700" dirty="0"/>
              <a:t>Führung und </a:t>
            </a:r>
            <a:r>
              <a:rPr lang="de-DE" sz="2700" dirty="0" smtClean="0"/>
              <a:t>Klarheit?</a:t>
            </a:r>
          </a:p>
          <a:p>
            <a:pPr marL="0" indent="0">
              <a:buNone/>
            </a:pPr>
            <a:r>
              <a:rPr lang="de-DE" sz="2700" b="1" dirty="0" smtClean="0"/>
              <a:t>Weitere mögliche Ursachen:</a:t>
            </a:r>
            <a:endParaRPr lang="de-DE" sz="2700" b="1" dirty="0"/>
          </a:p>
          <a:p>
            <a:r>
              <a:rPr lang="de-DE" sz="2700" dirty="0" smtClean="0"/>
              <a:t>Schlaf nicht gut eingeleitet </a:t>
            </a:r>
          </a:p>
          <a:p>
            <a:pPr marL="0" indent="0">
              <a:buNone/>
            </a:pPr>
            <a:r>
              <a:rPr lang="de-DE" sz="2700" dirty="0"/>
              <a:t> </a:t>
            </a:r>
            <a:r>
              <a:rPr lang="de-DE" sz="2700" dirty="0" smtClean="0"/>
              <a:t>    (zu viel Energie/Aufregung/Bewegung)</a:t>
            </a:r>
          </a:p>
          <a:p>
            <a:r>
              <a:rPr lang="de-DE" sz="2700" dirty="0"/>
              <a:t>Keine Übung im Alleinsein?</a:t>
            </a:r>
          </a:p>
          <a:p>
            <a:r>
              <a:rPr lang="de-DE" sz="2700" dirty="0" smtClean="0"/>
              <a:t>Offene Beziehungsthemen </a:t>
            </a:r>
          </a:p>
          <a:p>
            <a:r>
              <a:rPr lang="de-DE" sz="2700" dirty="0" smtClean="0"/>
              <a:t>unabgeschlossener Konflikt</a:t>
            </a:r>
          </a:p>
          <a:p>
            <a:r>
              <a:rPr lang="de-DE" sz="2700" dirty="0" smtClean="0"/>
              <a:t>„Ist alles gut zwischen uns?“</a:t>
            </a:r>
          </a:p>
          <a:p>
            <a:r>
              <a:rPr lang="de-DE" sz="2700" dirty="0" smtClean="0"/>
              <a:t>„Bist du für mich da?“</a:t>
            </a:r>
          </a:p>
          <a:p>
            <a:endParaRPr lang="de-DE" sz="1300" dirty="0"/>
          </a:p>
          <a:p>
            <a:pPr marL="0" indent="0">
              <a:buNone/>
            </a:pPr>
            <a:r>
              <a:rPr lang="de-DE" b="1" dirty="0" smtClean="0"/>
              <a:t>Was brauchst du, um alleine einschlafen zu können?????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862" y="3068960"/>
            <a:ext cx="364120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08720"/>
            <a:ext cx="8229600" cy="852704"/>
          </a:xfrm>
        </p:spPr>
        <p:txBody>
          <a:bodyPr/>
          <a:lstStyle/>
          <a:p>
            <a:pPr algn="ctr"/>
            <a:r>
              <a:rPr lang="de-DE" dirty="0" smtClean="0"/>
              <a:t>Die gemeinsame Zeit lieben</a:t>
            </a:r>
            <a:endParaRPr lang="de-DE" dirty="0"/>
          </a:p>
        </p:txBody>
      </p:sp>
      <p:sp>
        <p:nvSpPr>
          <p:cNvPr id="3" name="Inhaltsplatzhalter 2"/>
          <p:cNvSpPr>
            <a:spLocks noGrp="1"/>
          </p:cNvSpPr>
          <p:nvPr>
            <p:ph idx="1"/>
          </p:nvPr>
        </p:nvSpPr>
        <p:spPr>
          <a:xfrm>
            <a:off x="2699792" y="1935480"/>
            <a:ext cx="5987008" cy="4389120"/>
          </a:xfrm>
        </p:spPr>
        <p:txBody>
          <a:bodyPr>
            <a:normAutofit lnSpcReduction="10000"/>
          </a:bodyPr>
          <a:lstStyle/>
          <a:p>
            <a:r>
              <a:rPr lang="de-DE" dirty="0"/>
              <a:t>Kinder spüren, wenn ihre Eltern endlich aus dem Zimmer gehen wollen. Es macht sie unruhig und sie werden alles daran setzten, um wach zu bleiben, um zu verhindern, dass die Eltern gehen.</a:t>
            </a:r>
          </a:p>
          <a:p>
            <a:r>
              <a:rPr lang="de-DE" dirty="0" smtClean="0"/>
              <a:t>Der einfachste Weg, diese Zeit so gut wie möglich zu bestehen, ist, die gemeinsame Zeit am oder im Bett der Kinder lieben zu lernen.</a:t>
            </a:r>
          </a:p>
          <a:p>
            <a:r>
              <a:rPr lang="de-DE" dirty="0" smtClean="0"/>
              <a:t>Gestaltet die Zeit so angenehm wie möglich!</a:t>
            </a:r>
            <a:endParaRPr lang="de-D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73" r="23359"/>
          <a:stretch/>
        </p:blipFill>
        <p:spPr bwMode="auto">
          <a:xfrm>
            <a:off x="179512" y="2419665"/>
            <a:ext cx="229394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94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780696"/>
          </a:xfrm>
        </p:spPr>
        <p:txBody>
          <a:bodyPr>
            <a:normAutofit fontScale="90000"/>
          </a:bodyPr>
          <a:lstStyle/>
          <a:p>
            <a:pPr algn="ctr"/>
            <a:r>
              <a:rPr lang="de-DE" dirty="0" smtClean="0"/>
              <a:t>Warum will ich rausgehen</a:t>
            </a:r>
            <a:endParaRPr lang="de-DE" dirty="0"/>
          </a:p>
        </p:txBody>
      </p:sp>
      <p:sp>
        <p:nvSpPr>
          <p:cNvPr id="3" name="Inhaltsplatzhalter 2"/>
          <p:cNvSpPr>
            <a:spLocks noGrp="1"/>
          </p:cNvSpPr>
          <p:nvPr>
            <p:ph idx="1"/>
          </p:nvPr>
        </p:nvSpPr>
        <p:spPr>
          <a:xfrm>
            <a:off x="467544" y="1556792"/>
            <a:ext cx="8229600" cy="5040560"/>
          </a:xfrm>
        </p:spPr>
        <p:txBody>
          <a:bodyPr>
            <a:normAutofit fontScale="92500" lnSpcReduction="10000"/>
          </a:bodyPr>
          <a:lstStyle/>
          <a:p>
            <a:r>
              <a:rPr lang="de-DE" dirty="0" smtClean="0"/>
              <a:t>Es ist noch zu viel zu erledigen?</a:t>
            </a:r>
          </a:p>
          <a:p>
            <a:r>
              <a:rPr lang="de-DE" dirty="0" smtClean="0"/>
              <a:t>Ich will Zeit für mich.</a:t>
            </a:r>
          </a:p>
          <a:p>
            <a:r>
              <a:rPr lang="de-DE" dirty="0" smtClean="0"/>
              <a:t>Ich will Zeit mit meinem Partner.</a:t>
            </a:r>
          </a:p>
          <a:p>
            <a:r>
              <a:rPr lang="de-DE" dirty="0" smtClean="0"/>
              <a:t>Mein Partner will Zeit mit mir.</a:t>
            </a:r>
          </a:p>
          <a:p>
            <a:r>
              <a:rPr lang="de-DE" dirty="0" smtClean="0"/>
              <a:t>Mein Kind nervt mich.</a:t>
            </a:r>
          </a:p>
          <a:p>
            <a:r>
              <a:rPr lang="de-DE" dirty="0" smtClean="0"/>
              <a:t>Ich glaube, dass es mich absichtlich nicht gehen lässt.</a:t>
            </a:r>
          </a:p>
          <a:p>
            <a:r>
              <a:rPr lang="de-DE" dirty="0" smtClean="0"/>
              <a:t>Ich mache mir Sorgen, dass ich es verwöhne, wenn ich bleibe.</a:t>
            </a:r>
          </a:p>
          <a:p>
            <a:r>
              <a:rPr lang="de-DE" dirty="0" smtClean="0"/>
              <a:t>Ich war schon den ganzen Tag mit meinem Kind zusammen.</a:t>
            </a:r>
          </a:p>
          <a:p>
            <a:r>
              <a:rPr lang="de-DE" dirty="0" smtClean="0"/>
              <a:t>Ich bin selbst sehr müde.</a:t>
            </a:r>
          </a:p>
          <a:p>
            <a:r>
              <a:rPr lang="de-DE" dirty="0" smtClean="0"/>
              <a:t>….</a:t>
            </a:r>
          </a:p>
          <a:p>
            <a:pPr marL="0" indent="0">
              <a:buNone/>
            </a:pPr>
            <a:r>
              <a:rPr lang="de-DE" dirty="0" smtClean="0"/>
              <a:t>Kümmert euch um diese Gedanken! Vielleicht gibt es andere Möglichkeiten, für sie zu sorgen?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700808"/>
            <a:ext cx="2295326" cy="152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2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852704"/>
          </a:xfrm>
        </p:spPr>
        <p:txBody>
          <a:bodyPr/>
          <a:lstStyle/>
          <a:p>
            <a:pPr algn="ctr"/>
            <a:r>
              <a:rPr lang="de-DE" dirty="0" smtClean="0"/>
              <a:t>Alleine einschlafen lernen</a:t>
            </a:r>
            <a:endParaRPr lang="de-DE" dirty="0"/>
          </a:p>
        </p:txBody>
      </p:sp>
      <p:sp>
        <p:nvSpPr>
          <p:cNvPr id="3" name="Inhaltsplatzhalter 2"/>
          <p:cNvSpPr>
            <a:spLocks noGrp="1"/>
          </p:cNvSpPr>
          <p:nvPr>
            <p:ph idx="1"/>
          </p:nvPr>
        </p:nvSpPr>
        <p:spPr>
          <a:xfrm>
            <a:off x="539552" y="1628800"/>
            <a:ext cx="8424936" cy="4896544"/>
          </a:xfrm>
        </p:spPr>
        <p:txBody>
          <a:bodyPr>
            <a:normAutofit fontScale="77500" lnSpcReduction="20000"/>
          </a:bodyPr>
          <a:lstStyle/>
          <a:p>
            <a:pPr marL="0" indent="0">
              <a:buNone/>
            </a:pPr>
            <a:r>
              <a:rPr lang="de-DE" dirty="0" smtClean="0"/>
              <a:t>Wenn man immer beim Kind bleiben muss, bis es eingeschlafen ist, in </a:t>
            </a:r>
            <a:r>
              <a:rPr lang="de-DE" dirty="0" err="1" smtClean="0"/>
              <a:t>gaaaaanz</a:t>
            </a:r>
            <a:r>
              <a:rPr lang="de-DE" dirty="0" smtClean="0"/>
              <a:t> kleinen Schritten Ausnahmen einüben: </a:t>
            </a:r>
          </a:p>
          <a:p>
            <a:pPr marL="0" indent="0">
              <a:buNone/>
            </a:pPr>
            <a:endParaRPr lang="de-DE" sz="1100" dirty="0" smtClean="0"/>
          </a:p>
          <a:p>
            <a:pPr lvl="3"/>
            <a:r>
              <a:rPr lang="de-DE" dirty="0" smtClean="0"/>
              <a:t>„</a:t>
            </a:r>
            <a:r>
              <a:rPr lang="de-DE" sz="2600" dirty="0" smtClean="0"/>
              <a:t>Ich muss schnell mal schauen, ob ich den Ofen ausgemacht habe.“</a:t>
            </a:r>
          </a:p>
          <a:p>
            <a:pPr lvl="3"/>
            <a:r>
              <a:rPr lang="de-DE" sz="2600" dirty="0" smtClean="0"/>
              <a:t>„Ich muss schnell mal aufs Klo.“</a:t>
            </a:r>
          </a:p>
          <a:p>
            <a:pPr lvl="3"/>
            <a:r>
              <a:rPr lang="de-DE" sz="2600" dirty="0" smtClean="0"/>
              <a:t>„Ich geh schnell mal was trinken.“</a:t>
            </a:r>
          </a:p>
          <a:p>
            <a:pPr lvl="3"/>
            <a:r>
              <a:rPr lang="de-DE" sz="2600" dirty="0" smtClean="0"/>
              <a:t>„Ich mach schnell noch die Waschmaschine an.“</a:t>
            </a:r>
          </a:p>
          <a:p>
            <a:pPr lvl="3"/>
            <a:r>
              <a:rPr lang="de-DE" sz="2600" dirty="0" smtClean="0"/>
              <a:t>….</a:t>
            </a:r>
          </a:p>
          <a:p>
            <a:pPr marL="0" indent="0" algn="ctr">
              <a:buNone/>
            </a:pPr>
            <a:r>
              <a:rPr lang="de-DE" dirty="0" smtClean="0"/>
              <a:t>Jedes Mal zuverlässig zurückkommen. Dann da bleiben. </a:t>
            </a:r>
          </a:p>
          <a:p>
            <a:pPr marL="0" indent="0" algn="ctr">
              <a:buNone/>
            </a:pPr>
            <a:endParaRPr lang="de-DE" sz="1400" dirty="0" smtClean="0"/>
          </a:p>
          <a:p>
            <a:pPr marL="0" indent="0" algn="ctr">
              <a:buNone/>
            </a:pPr>
            <a:r>
              <a:rPr lang="de-DE" b="1" dirty="0" smtClean="0"/>
              <a:t>Die Kinder lernen: </a:t>
            </a:r>
          </a:p>
          <a:p>
            <a:pPr marL="0" indent="0" algn="ctr">
              <a:buNone/>
            </a:pPr>
            <a:r>
              <a:rPr lang="de-DE" sz="3900" dirty="0" smtClean="0">
                <a:solidFill>
                  <a:schemeClr val="accent1">
                    <a:lumMod val="50000"/>
                  </a:schemeClr>
                </a:solidFill>
              </a:rPr>
              <a:t>Ich kann kurz alleine bleiben.</a:t>
            </a:r>
          </a:p>
          <a:p>
            <a:pPr marL="0" indent="0" algn="ctr">
              <a:buNone/>
            </a:pPr>
            <a:r>
              <a:rPr lang="de-DE" sz="3900" dirty="0" smtClean="0">
                <a:solidFill>
                  <a:schemeClr val="accent1">
                    <a:lumMod val="50000"/>
                  </a:schemeClr>
                </a:solidFill>
              </a:rPr>
              <a:t>Mama/Papa kommen gleich wieder.</a:t>
            </a:r>
          </a:p>
          <a:p>
            <a:pPr marL="0" indent="0" algn="ctr">
              <a:buNone/>
            </a:pPr>
            <a:endParaRPr lang="de-DE" sz="1500" dirty="0" smtClean="0">
              <a:solidFill>
                <a:schemeClr val="accent1">
                  <a:lumMod val="50000"/>
                </a:schemeClr>
              </a:solidFill>
            </a:endParaRPr>
          </a:p>
          <a:p>
            <a:pPr marL="0" indent="0" algn="ctr">
              <a:buNone/>
            </a:pPr>
            <a:r>
              <a:rPr lang="de-DE" dirty="0" smtClean="0"/>
              <a:t>Irgendwann schlafen sie währenddessen ein!</a:t>
            </a:r>
          </a:p>
          <a:p>
            <a:pPr marL="0" indent="0">
              <a:buNone/>
            </a:pPr>
            <a:endParaRPr lang="de-D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16" t="36000" r="53060" b="32000"/>
          <a:stretch/>
        </p:blipFill>
        <p:spPr bwMode="auto">
          <a:xfrm>
            <a:off x="457200" y="2348880"/>
            <a:ext cx="1008112" cy="183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3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098"/>
                                        </p:tgtEl>
                                        <p:attrNameLst>
                                          <p:attrName>style.visibility</p:attrName>
                                        </p:attrNameLst>
                                      </p:cBhvr>
                                      <p:to>
                                        <p:strVal val="visible"/>
                                      </p:to>
                                    </p:set>
                                    <p:animEffect transition="in" filter="barn(inVertical)">
                                      <p:cBhvr>
                                        <p:cTn id="5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435280" cy="852704"/>
          </a:xfrm>
        </p:spPr>
        <p:txBody>
          <a:bodyPr>
            <a:normAutofit fontScale="90000"/>
          </a:bodyPr>
          <a:lstStyle/>
          <a:p>
            <a:pPr algn="ctr"/>
            <a:r>
              <a:rPr lang="de-DE" dirty="0" smtClean="0"/>
              <a:t>Baby und Kleinkind ins Bett bringen</a:t>
            </a:r>
            <a:endParaRPr lang="de-DE" dirty="0"/>
          </a:p>
        </p:txBody>
      </p:sp>
      <p:sp>
        <p:nvSpPr>
          <p:cNvPr id="3" name="Inhaltsplatzhalter 2"/>
          <p:cNvSpPr>
            <a:spLocks noGrp="1"/>
          </p:cNvSpPr>
          <p:nvPr>
            <p:ph idx="1"/>
          </p:nvPr>
        </p:nvSpPr>
        <p:spPr>
          <a:xfrm>
            <a:off x="539552" y="1556792"/>
            <a:ext cx="8291264" cy="4464496"/>
          </a:xfrm>
        </p:spPr>
        <p:txBody>
          <a:bodyPr>
            <a:normAutofit lnSpcReduction="10000"/>
          </a:bodyPr>
          <a:lstStyle/>
          <a:p>
            <a:pPr marL="0" indent="0">
              <a:buNone/>
            </a:pPr>
            <a:r>
              <a:rPr lang="de-DE" b="1" dirty="0" smtClean="0"/>
              <a:t>Zu Zweit</a:t>
            </a:r>
            <a:r>
              <a:rPr lang="de-DE" dirty="0" smtClean="0"/>
              <a:t>: </a:t>
            </a:r>
          </a:p>
          <a:p>
            <a:pPr marL="0" indent="0">
              <a:buNone/>
            </a:pPr>
            <a:r>
              <a:rPr lang="de-DE" dirty="0" smtClean="0"/>
              <a:t>Die Hauptbindungsperson des Kleinkindes bringt das Kleinkind ins Bett. Die zweite Bindungsperson kümmert sich um das Baby.</a:t>
            </a:r>
          </a:p>
          <a:p>
            <a:pPr marL="0" indent="0">
              <a:buNone/>
            </a:pPr>
            <a:endParaRPr lang="de-DE" sz="1300" dirty="0" smtClean="0"/>
          </a:p>
          <a:p>
            <a:pPr marL="0" indent="0">
              <a:buNone/>
            </a:pPr>
            <a:r>
              <a:rPr lang="de-DE" b="1" dirty="0" smtClean="0"/>
              <a:t>Lösungen alleine:</a:t>
            </a:r>
          </a:p>
          <a:p>
            <a:r>
              <a:rPr lang="de-DE" dirty="0" smtClean="0"/>
              <a:t>Das Kleinkind allein spielen lassen (vorher einüben)</a:t>
            </a:r>
          </a:p>
          <a:p>
            <a:r>
              <a:rPr lang="de-DE" dirty="0" smtClean="0"/>
              <a:t>Das Baby in den Schlaf stillen während dem Vorlesen oder der Schlafbegleitung des Größeren</a:t>
            </a:r>
          </a:p>
          <a:p>
            <a:r>
              <a:rPr lang="de-DE" dirty="0" smtClean="0"/>
              <a:t>Familienbett</a:t>
            </a:r>
          </a:p>
          <a:p>
            <a:r>
              <a:rPr lang="de-DE" dirty="0" smtClean="0"/>
              <a:t>Geschwisterbett</a:t>
            </a:r>
          </a:p>
          <a:p>
            <a:endParaRPr lang="de-DE"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49145"/>
            <a:ext cx="2650604" cy="176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338"/>
                                        </p:tgtEl>
                                        <p:attrNameLst>
                                          <p:attrName>style.visibility</p:attrName>
                                        </p:attrNameLst>
                                      </p:cBhvr>
                                      <p:to>
                                        <p:strVal val="visible"/>
                                      </p:to>
                                    </p:set>
                                    <p:animEffect transition="in" filter="fade">
                                      <p:cBhvr>
                                        <p:cTn id="42" dur="1000"/>
                                        <p:tgtEl>
                                          <p:spTgt spid="14338"/>
                                        </p:tgtEl>
                                      </p:cBhvr>
                                    </p:animEffect>
                                    <p:anim calcmode="lin" valueType="num">
                                      <p:cBhvr>
                                        <p:cTn id="43" dur="1000" fill="hold"/>
                                        <p:tgtEl>
                                          <p:spTgt spid="14338"/>
                                        </p:tgtEl>
                                        <p:attrNameLst>
                                          <p:attrName>ppt_x</p:attrName>
                                        </p:attrNameLst>
                                      </p:cBhvr>
                                      <p:tavLst>
                                        <p:tav tm="0">
                                          <p:val>
                                            <p:strVal val="#ppt_x"/>
                                          </p:val>
                                        </p:tav>
                                        <p:tav tm="100000">
                                          <p:val>
                                            <p:strVal val="#ppt_x"/>
                                          </p:val>
                                        </p:tav>
                                      </p:tavLst>
                                    </p:anim>
                                    <p:anim calcmode="lin" valueType="num">
                                      <p:cBhvr>
                                        <p:cTn id="4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348880"/>
            <a:ext cx="8229600" cy="1143000"/>
          </a:xfrm>
        </p:spPr>
        <p:txBody>
          <a:bodyPr>
            <a:normAutofit fontScale="90000"/>
          </a:bodyPr>
          <a:lstStyle/>
          <a:p>
            <a:pPr algn="ctr"/>
            <a:r>
              <a:rPr lang="de-DE" dirty="0" smtClean="0"/>
              <a:t>Raum für </a:t>
            </a:r>
            <a:br>
              <a:rPr lang="de-DE" dirty="0" smtClean="0"/>
            </a:br>
            <a:r>
              <a:rPr lang="de-DE" dirty="0" smtClean="0"/>
              <a:t>Rückmeldungen, </a:t>
            </a:r>
            <a:br>
              <a:rPr lang="de-DE" dirty="0" smtClean="0"/>
            </a:br>
            <a:r>
              <a:rPr lang="de-DE" dirty="0" smtClean="0"/>
              <a:t>Wünsche….</a:t>
            </a:r>
            <a:endParaRPr lang="de-D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4224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3861048"/>
            <a:ext cx="3398361" cy="226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983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36712"/>
            <a:ext cx="7704856" cy="504056"/>
          </a:xfrm>
        </p:spPr>
        <p:txBody>
          <a:bodyPr>
            <a:normAutofit fontScale="90000"/>
          </a:bodyPr>
          <a:lstStyle/>
          <a:p>
            <a:r>
              <a:rPr lang="de-DE" dirty="0" smtClean="0"/>
              <a:t>Quellen/Literatur/Links/Podcasts</a:t>
            </a:r>
            <a:endParaRPr lang="de-DE" dirty="0"/>
          </a:p>
        </p:txBody>
      </p:sp>
      <p:sp>
        <p:nvSpPr>
          <p:cNvPr id="3" name="Inhaltsplatzhalter 2"/>
          <p:cNvSpPr>
            <a:spLocks noGrp="1"/>
          </p:cNvSpPr>
          <p:nvPr>
            <p:ph idx="1"/>
          </p:nvPr>
        </p:nvSpPr>
        <p:spPr>
          <a:xfrm>
            <a:off x="611560" y="1412776"/>
            <a:ext cx="5472608" cy="5184576"/>
          </a:xfrm>
        </p:spPr>
        <p:txBody>
          <a:bodyPr>
            <a:noAutofit/>
          </a:bodyPr>
          <a:lstStyle/>
          <a:p>
            <a:pPr marL="0" indent="0">
              <a:buNone/>
            </a:pPr>
            <a:r>
              <a:rPr lang="de-DE" sz="1400" b="1" dirty="0" smtClean="0">
                <a:solidFill>
                  <a:schemeClr val="tx2">
                    <a:lumMod val="75000"/>
                  </a:schemeClr>
                </a:solidFill>
                <a:latin typeface="Calibri" panose="020F0502020204030204" pitchFamily="34" charset="0"/>
                <a:cs typeface="Calibri" panose="020F0502020204030204" pitchFamily="34" charset="0"/>
              </a:rPr>
              <a:t>Bücher:</a:t>
            </a:r>
          </a:p>
          <a:p>
            <a:r>
              <a:rPr lang="de-DE" sz="1400" dirty="0" smtClean="0">
                <a:solidFill>
                  <a:schemeClr val="tx2">
                    <a:lumMod val="75000"/>
                  </a:schemeClr>
                </a:solidFill>
                <a:latin typeface="Calibri" panose="020F0502020204030204" pitchFamily="34" charset="0"/>
                <a:cs typeface="Calibri" panose="020F0502020204030204" pitchFamily="34" charset="0"/>
              </a:rPr>
              <a:t>H. Renz-Polster, Nora </a:t>
            </a:r>
            <a:r>
              <a:rPr lang="de-DE" sz="1400" dirty="0" err="1" smtClean="0">
                <a:solidFill>
                  <a:schemeClr val="tx2">
                    <a:lumMod val="75000"/>
                  </a:schemeClr>
                </a:solidFill>
                <a:latin typeface="Calibri" panose="020F0502020204030204" pitchFamily="34" charset="0"/>
                <a:cs typeface="Calibri" panose="020F0502020204030204" pitchFamily="34" charset="0"/>
              </a:rPr>
              <a:t>Imlau</a:t>
            </a:r>
            <a:r>
              <a:rPr lang="de-DE" sz="1400" dirty="0" smtClean="0">
                <a:solidFill>
                  <a:schemeClr val="tx2">
                    <a:lumMod val="75000"/>
                  </a:schemeClr>
                </a:solidFill>
                <a:latin typeface="Calibri" panose="020F0502020204030204" pitchFamily="34" charset="0"/>
                <a:cs typeface="Calibri" panose="020F0502020204030204" pitchFamily="34" charset="0"/>
              </a:rPr>
              <a:t>: Schlaf gut, Baby!</a:t>
            </a:r>
          </a:p>
          <a:p>
            <a:r>
              <a:rPr lang="de-DE" sz="1400" dirty="0" smtClean="0">
                <a:solidFill>
                  <a:schemeClr val="tx2">
                    <a:lumMod val="75000"/>
                  </a:schemeClr>
                </a:solidFill>
                <a:latin typeface="Calibri" panose="020F0502020204030204" pitchFamily="34" charset="0"/>
                <a:cs typeface="Calibri" panose="020F0502020204030204" pitchFamily="34" charset="0"/>
              </a:rPr>
              <a:t>Elizabeth </a:t>
            </a:r>
            <a:r>
              <a:rPr lang="de-DE" sz="1400" dirty="0" err="1" smtClean="0">
                <a:solidFill>
                  <a:schemeClr val="tx2">
                    <a:lumMod val="75000"/>
                  </a:schemeClr>
                </a:solidFill>
                <a:latin typeface="Calibri" panose="020F0502020204030204" pitchFamily="34" charset="0"/>
                <a:cs typeface="Calibri" panose="020F0502020204030204" pitchFamily="34" charset="0"/>
              </a:rPr>
              <a:t>Pantley</a:t>
            </a:r>
            <a:r>
              <a:rPr lang="de-DE" sz="1400" dirty="0" smtClean="0">
                <a:solidFill>
                  <a:schemeClr val="tx2">
                    <a:lumMod val="75000"/>
                  </a:schemeClr>
                </a:solidFill>
                <a:latin typeface="Calibri" panose="020F0502020204030204" pitchFamily="34" charset="0"/>
                <a:cs typeface="Calibri" panose="020F0502020204030204" pitchFamily="34" charset="0"/>
              </a:rPr>
              <a:t>: Ab ins Bett</a:t>
            </a:r>
          </a:p>
          <a:p>
            <a:r>
              <a:rPr lang="de-DE" sz="1400" dirty="0" smtClean="0">
                <a:solidFill>
                  <a:schemeClr val="tx2">
                    <a:lumMod val="75000"/>
                  </a:schemeClr>
                </a:solidFill>
                <a:latin typeface="Calibri" panose="020F0502020204030204" pitchFamily="34" charset="0"/>
                <a:cs typeface="Calibri" panose="020F0502020204030204" pitchFamily="34" charset="0"/>
              </a:rPr>
              <a:t>Elizabeth </a:t>
            </a:r>
            <a:r>
              <a:rPr lang="de-DE" sz="1400" dirty="0" err="1" smtClean="0">
                <a:solidFill>
                  <a:schemeClr val="tx2">
                    <a:lumMod val="75000"/>
                  </a:schemeClr>
                </a:solidFill>
                <a:latin typeface="Calibri" panose="020F0502020204030204" pitchFamily="34" charset="0"/>
                <a:cs typeface="Calibri" panose="020F0502020204030204" pitchFamily="34" charset="0"/>
              </a:rPr>
              <a:t>Pantley</a:t>
            </a:r>
            <a:r>
              <a:rPr lang="de-DE" sz="1400" dirty="0" smtClean="0">
                <a:solidFill>
                  <a:schemeClr val="tx2">
                    <a:lumMod val="75000"/>
                  </a:schemeClr>
                </a:solidFill>
                <a:latin typeface="Calibri" panose="020F0502020204030204" pitchFamily="34" charset="0"/>
                <a:cs typeface="Calibri" panose="020F0502020204030204" pitchFamily="34" charset="0"/>
              </a:rPr>
              <a:t>: Das liebevolle Schlafbuch für Neugeborene</a:t>
            </a:r>
          </a:p>
          <a:p>
            <a:r>
              <a:rPr lang="de-DE" sz="1400" dirty="0" smtClean="0">
                <a:solidFill>
                  <a:schemeClr val="tx2">
                    <a:lumMod val="75000"/>
                  </a:schemeClr>
                </a:solidFill>
                <a:latin typeface="Calibri" panose="020F0502020204030204" pitchFamily="34" charset="0"/>
                <a:cs typeface="Calibri" panose="020F0502020204030204" pitchFamily="34" charset="0"/>
              </a:rPr>
              <a:t>Nora </a:t>
            </a:r>
            <a:r>
              <a:rPr lang="de-DE" sz="1400" dirty="0" err="1" smtClean="0">
                <a:solidFill>
                  <a:schemeClr val="tx2">
                    <a:lumMod val="75000"/>
                  </a:schemeClr>
                </a:solidFill>
                <a:latin typeface="Calibri" panose="020F0502020204030204" pitchFamily="34" charset="0"/>
                <a:cs typeface="Calibri" panose="020F0502020204030204" pitchFamily="34" charset="0"/>
              </a:rPr>
              <a:t>Imlau</a:t>
            </a:r>
            <a:r>
              <a:rPr lang="de-DE" sz="1400" dirty="0" smtClean="0">
                <a:solidFill>
                  <a:schemeClr val="tx2">
                    <a:lumMod val="75000"/>
                  </a:schemeClr>
                </a:solidFill>
                <a:latin typeface="Calibri" panose="020F0502020204030204" pitchFamily="34" charset="0"/>
                <a:cs typeface="Calibri" panose="020F0502020204030204" pitchFamily="34" charset="0"/>
              </a:rPr>
              <a:t>: </a:t>
            </a:r>
            <a:r>
              <a:rPr lang="de-DE" sz="1400" dirty="0" err="1" smtClean="0">
                <a:solidFill>
                  <a:schemeClr val="tx2">
                    <a:lumMod val="75000"/>
                  </a:schemeClr>
                </a:solidFill>
                <a:latin typeface="Calibri" panose="020F0502020204030204" pitchFamily="34" charset="0"/>
                <a:cs typeface="Calibri" panose="020F0502020204030204" pitchFamily="34" charset="0"/>
              </a:rPr>
              <a:t>Artgercht</a:t>
            </a:r>
            <a:endParaRPr lang="de-DE" sz="1400" dirty="0" smtClean="0">
              <a:solidFill>
                <a:schemeClr val="tx2">
                  <a:lumMod val="75000"/>
                </a:schemeClr>
              </a:solidFill>
              <a:latin typeface="Calibri" panose="020F0502020204030204" pitchFamily="34" charset="0"/>
              <a:cs typeface="Calibri" panose="020F0502020204030204" pitchFamily="34" charset="0"/>
            </a:endParaRPr>
          </a:p>
          <a:p>
            <a:r>
              <a:rPr lang="de-DE" sz="1400" dirty="0" smtClean="0">
                <a:solidFill>
                  <a:schemeClr val="tx2">
                    <a:lumMod val="75000"/>
                  </a:schemeClr>
                </a:solidFill>
                <a:latin typeface="Calibri" panose="020F0502020204030204" pitchFamily="34" charset="0"/>
                <a:cs typeface="Calibri" panose="020F0502020204030204" pitchFamily="34" charset="0"/>
              </a:rPr>
              <a:t>Dr. Harvey </a:t>
            </a:r>
            <a:r>
              <a:rPr lang="de-DE" sz="1400" dirty="0" err="1" smtClean="0">
                <a:solidFill>
                  <a:schemeClr val="tx2">
                    <a:lumMod val="75000"/>
                  </a:schemeClr>
                </a:solidFill>
                <a:latin typeface="Calibri" panose="020F0502020204030204" pitchFamily="34" charset="0"/>
                <a:cs typeface="Calibri" panose="020F0502020204030204" pitchFamily="34" charset="0"/>
              </a:rPr>
              <a:t>Karp</a:t>
            </a:r>
            <a:r>
              <a:rPr lang="de-DE" sz="1400" dirty="0" smtClean="0">
                <a:solidFill>
                  <a:schemeClr val="tx2">
                    <a:lumMod val="75000"/>
                  </a:schemeClr>
                </a:solidFill>
                <a:latin typeface="Calibri" panose="020F0502020204030204" pitchFamily="34" charset="0"/>
                <a:cs typeface="Calibri" panose="020F0502020204030204" pitchFamily="34" charset="0"/>
              </a:rPr>
              <a:t>: Das glücklichste Baby der Welt</a:t>
            </a:r>
          </a:p>
          <a:p>
            <a:pPr marL="0" indent="0">
              <a:buNone/>
            </a:pPr>
            <a:endParaRPr lang="de-DE" sz="1400" dirty="0">
              <a:solidFill>
                <a:schemeClr val="tx2">
                  <a:lumMod val="75000"/>
                </a:schemeClr>
              </a:solidFill>
              <a:latin typeface="Calibri" panose="020F0502020204030204" pitchFamily="34" charset="0"/>
              <a:cs typeface="Calibri" panose="020F0502020204030204" pitchFamily="34" charset="0"/>
            </a:endParaRPr>
          </a:p>
          <a:p>
            <a:pPr marL="0" indent="0">
              <a:buNone/>
            </a:pPr>
            <a:r>
              <a:rPr lang="de-DE" sz="1400" b="1" dirty="0" smtClean="0">
                <a:solidFill>
                  <a:schemeClr val="tx2">
                    <a:lumMod val="75000"/>
                  </a:schemeClr>
                </a:solidFill>
                <a:latin typeface="Calibri" panose="020F0502020204030204" pitchFamily="34" charset="0"/>
                <a:cs typeface="Calibri" panose="020F0502020204030204" pitchFamily="34" charset="0"/>
              </a:rPr>
              <a:t>Podcasts:</a:t>
            </a:r>
          </a:p>
          <a:p>
            <a:pPr marL="0" indent="0">
              <a:buNone/>
            </a:pPr>
            <a:r>
              <a:rPr lang="de-DE" sz="1400" b="1" dirty="0" smtClean="0">
                <a:solidFill>
                  <a:schemeClr val="tx2">
                    <a:lumMod val="75000"/>
                  </a:schemeClr>
                </a:solidFill>
                <a:latin typeface="Calibri" panose="020F0502020204030204" pitchFamily="34" charset="0"/>
                <a:cs typeface="Calibri" panose="020F0502020204030204" pitchFamily="34" charset="0"/>
              </a:rPr>
              <a:t>Das </a:t>
            </a:r>
            <a:r>
              <a:rPr lang="de-DE" sz="1400" b="1" dirty="0" err="1">
                <a:solidFill>
                  <a:schemeClr val="tx2">
                    <a:lumMod val="75000"/>
                  </a:schemeClr>
                </a:solidFill>
                <a:latin typeface="Calibri" panose="020F0502020204030204" pitchFamily="34" charset="0"/>
                <a:cs typeface="Calibri" panose="020F0502020204030204" pitchFamily="34" charset="0"/>
              </a:rPr>
              <a:t>g</a:t>
            </a:r>
            <a:r>
              <a:rPr lang="de-DE" sz="1400" b="1" dirty="0" err="1" smtClean="0">
                <a:solidFill>
                  <a:schemeClr val="tx2">
                    <a:lumMod val="75000"/>
                  </a:schemeClr>
                </a:solidFill>
                <a:latin typeface="Calibri" panose="020F0502020204030204" pitchFamily="34" charset="0"/>
                <a:cs typeface="Calibri" panose="020F0502020204030204" pitchFamily="34" charset="0"/>
              </a:rPr>
              <a:t>ewünschteste</a:t>
            </a:r>
            <a:r>
              <a:rPr lang="de-DE" sz="1400" b="1" dirty="0" smtClean="0">
                <a:solidFill>
                  <a:schemeClr val="tx2">
                    <a:lumMod val="75000"/>
                  </a:schemeClr>
                </a:solidFill>
                <a:latin typeface="Calibri" panose="020F0502020204030204" pitchFamily="34" charset="0"/>
                <a:cs typeface="Calibri" panose="020F0502020204030204" pitchFamily="34" charset="0"/>
              </a:rPr>
              <a:t> Wunschkind: </a:t>
            </a:r>
          </a:p>
          <a:p>
            <a:r>
              <a:rPr lang="de-DE" sz="1400" dirty="0" smtClean="0">
                <a:solidFill>
                  <a:schemeClr val="tx2">
                    <a:lumMod val="75000"/>
                  </a:schemeClr>
                </a:solidFill>
                <a:latin typeface="Calibri" panose="020F0502020204030204" pitchFamily="34" charset="0"/>
                <a:cs typeface="Calibri" panose="020F0502020204030204" pitchFamily="34" charset="0"/>
              </a:rPr>
              <a:t>Wie man kann Babys beim Ein- und Durchschlafen helfen</a:t>
            </a:r>
          </a:p>
          <a:p>
            <a:r>
              <a:rPr lang="de-DE" sz="1400" dirty="0" smtClean="0">
                <a:solidFill>
                  <a:schemeClr val="tx2">
                    <a:lumMod val="75000"/>
                  </a:schemeClr>
                </a:solidFill>
                <a:latin typeface="Calibri" panose="020F0502020204030204" pitchFamily="34" charset="0"/>
                <a:cs typeface="Calibri" panose="020F0502020204030204" pitchFamily="34" charset="0"/>
              </a:rPr>
              <a:t>Wie Kinder schlafen</a:t>
            </a:r>
          </a:p>
          <a:p>
            <a:r>
              <a:rPr lang="de-DE" sz="1400" dirty="0" smtClean="0">
                <a:solidFill>
                  <a:schemeClr val="tx2">
                    <a:lumMod val="75000"/>
                  </a:schemeClr>
                </a:solidFill>
                <a:latin typeface="Calibri" panose="020F0502020204030204" pitchFamily="34" charset="0"/>
                <a:cs typeface="Calibri" panose="020F0502020204030204" pitchFamily="34" charset="0"/>
              </a:rPr>
              <a:t>Mehrere Kinder in den Schlaf begleiten</a:t>
            </a:r>
          </a:p>
          <a:p>
            <a:pPr marL="0" indent="0">
              <a:buNone/>
            </a:pPr>
            <a:r>
              <a:rPr lang="de-DE" sz="1400" dirty="0" err="1" smtClean="0">
                <a:solidFill>
                  <a:schemeClr val="tx2">
                    <a:lumMod val="75000"/>
                  </a:schemeClr>
                </a:solidFill>
                <a:latin typeface="Calibri" panose="020F0502020204030204" pitchFamily="34" charset="0"/>
                <a:cs typeface="Calibri" panose="020F0502020204030204" pitchFamily="34" charset="0"/>
              </a:rPr>
              <a:t>FamilieVerstehen</a:t>
            </a:r>
            <a:r>
              <a:rPr lang="de-DE" sz="1400" dirty="0" smtClean="0">
                <a:solidFill>
                  <a:schemeClr val="tx2">
                    <a:lumMod val="75000"/>
                  </a:schemeClr>
                </a:solidFill>
                <a:latin typeface="Calibri" panose="020F0502020204030204" pitchFamily="34" charset="0"/>
                <a:cs typeface="Calibri" panose="020F0502020204030204" pitchFamily="34" charset="0"/>
              </a:rPr>
              <a:t>:</a:t>
            </a:r>
          </a:p>
          <a:p>
            <a:pPr marL="0" indent="0">
              <a:buNone/>
            </a:pPr>
            <a:r>
              <a:rPr lang="de-DE" sz="1400" dirty="0" smtClean="0">
                <a:solidFill>
                  <a:schemeClr val="tx2">
                    <a:lumMod val="75000"/>
                  </a:schemeClr>
                </a:solidFill>
                <a:latin typeface="Calibri" panose="020F0502020204030204" pitchFamily="34" charset="0"/>
                <a:cs typeface="Calibri" panose="020F0502020204030204" pitchFamily="34" charset="0"/>
              </a:rPr>
              <a:t>88: B – wie ins Bett gehen</a:t>
            </a:r>
          </a:p>
          <a:p>
            <a:pPr marL="0" indent="0">
              <a:buNone/>
            </a:pPr>
            <a:endParaRPr lang="de-DE" sz="1400" dirty="0" smtClean="0">
              <a:solidFill>
                <a:schemeClr val="tx2">
                  <a:lumMod val="75000"/>
                </a:schemeClr>
              </a:solidFill>
              <a:latin typeface="Calibri" panose="020F0502020204030204" pitchFamily="34" charset="0"/>
              <a:cs typeface="Calibri" panose="020F0502020204030204" pitchFamily="34" charset="0"/>
            </a:endParaRPr>
          </a:p>
          <a:p>
            <a:pPr marL="0" indent="0">
              <a:buNone/>
            </a:pPr>
            <a:r>
              <a:rPr lang="de-DE" sz="1400" b="1" dirty="0" smtClean="0">
                <a:solidFill>
                  <a:schemeClr val="tx2">
                    <a:lumMod val="75000"/>
                  </a:schemeClr>
                </a:solidFill>
                <a:latin typeface="Calibri" panose="020F0502020204030204" pitchFamily="34" charset="0"/>
                <a:cs typeface="Calibri" panose="020F0502020204030204" pitchFamily="34" charset="0"/>
              </a:rPr>
              <a:t>Beratungsstellen in Karlsruhe: </a:t>
            </a:r>
          </a:p>
          <a:p>
            <a:r>
              <a:rPr lang="de-DE" sz="1400" dirty="0" smtClean="0">
                <a:solidFill>
                  <a:schemeClr val="tx2">
                    <a:lumMod val="75000"/>
                  </a:schemeClr>
                </a:solidFill>
                <a:latin typeface="Calibri" panose="020F0502020204030204" pitchFamily="34" charset="0"/>
                <a:cs typeface="Calibri" panose="020F0502020204030204" pitchFamily="34" charset="0"/>
              </a:rPr>
              <a:t>Beratungsstelle Frühe Hilfen (0-2 Jahre)</a:t>
            </a:r>
          </a:p>
          <a:p>
            <a:pPr marL="0" indent="0">
              <a:buNone/>
            </a:pPr>
            <a:r>
              <a:rPr lang="de-DE" sz="1400" dirty="0" smtClean="0">
                <a:solidFill>
                  <a:schemeClr val="tx2">
                    <a:lumMod val="75000"/>
                  </a:schemeClr>
                </a:solidFill>
                <a:latin typeface="Calibri" panose="020F0502020204030204" pitchFamily="34" charset="0"/>
                <a:cs typeface="Calibri" panose="020F0502020204030204" pitchFamily="34" charset="0"/>
                <a:hlinkClick r:id="rId2"/>
              </a:rPr>
              <a:t>https</a:t>
            </a:r>
            <a:r>
              <a:rPr lang="de-DE" sz="1400" dirty="0">
                <a:solidFill>
                  <a:schemeClr val="tx2">
                    <a:lumMod val="75000"/>
                  </a:schemeClr>
                </a:solidFill>
                <a:latin typeface="Calibri" panose="020F0502020204030204" pitchFamily="34" charset="0"/>
                <a:cs typeface="Calibri" panose="020F0502020204030204" pitchFamily="34" charset="0"/>
                <a:hlinkClick r:id="rId2"/>
              </a:rPr>
              <a:t>://</a:t>
            </a:r>
            <a:r>
              <a:rPr lang="de-DE" sz="1400" dirty="0" smtClean="0">
                <a:solidFill>
                  <a:schemeClr val="tx2">
                    <a:lumMod val="75000"/>
                  </a:schemeClr>
                </a:solidFill>
                <a:latin typeface="Calibri" panose="020F0502020204030204" pitchFamily="34" charset="0"/>
                <a:cs typeface="Calibri" panose="020F0502020204030204" pitchFamily="34" charset="0"/>
                <a:hlinkClick r:id="rId2"/>
              </a:rPr>
              <a:t>www.karlsruhe.de/b3/soziales/einrichtungen/fruehehilfen.de</a:t>
            </a:r>
            <a:endParaRPr lang="de-DE" sz="1400" dirty="0" smtClean="0">
              <a:solidFill>
                <a:schemeClr val="tx2">
                  <a:lumMod val="75000"/>
                </a:schemeClr>
              </a:solidFill>
              <a:latin typeface="Calibri" panose="020F0502020204030204" pitchFamily="34" charset="0"/>
              <a:cs typeface="Calibri" panose="020F0502020204030204" pitchFamily="34" charset="0"/>
            </a:endParaRPr>
          </a:p>
          <a:p>
            <a:r>
              <a:rPr lang="de-DE" sz="1400" dirty="0" smtClean="0">
                <a:solidFill>
                  <a:schemeClr val="tx2">
                    <a:lumMod val="75000"/>
                  </a:schemeClr>
                </a:solidFill>
                <a:latin typeface="Calibri" panose="020F0502020204030204" pitchFamily="34" charset="0"/>
                <a:cs typeface="Calibri" panose="020F0502020204030204" pitchFamily="34" charset="0"/>
              </a:rPr>
              <a:t>Erziehungsberatungsstelle (ab 3 Jahren)</a:t>
            </a:r>
            <a:endParaRPr lang="de-DE" sz="1400" dirty="0">
              <a:solidFill>
                <a:schemeClr val="tx2">
                  <a:lumMod val="75000"/>
                </a:schemeClr>
              </a:solidFill>
              <a:latin typeface="Calibri" panose="020F0502020204030204" pitchFamily="34" charset="0"/>
              <a:cs typeface="Calibri" panose="020F0502020204030204" pitchFamily="34" charset="0"/>
            </a:endParaRPr>
          </a:p>
          <a:p>
            <a:pPr marL="0" indent="0">
              <a:buNone/>
            </a:pPr>
            <a:r>
              <a:rPr lang="de-DE" sz="1400" dirty="0">
                <a:solidFill>
                  <a:schemeClr val="tx2">
                    <a:lumMod val="75000"/>
                  </a:schemeClr>
                </a:solidFill>
                <a:latin typeface="Calibri" panose="020F0502020204030204" pitchFamily="34" charset="0"/>
                <a:cs typeface="Calibri" panose="020F0502020204030204" pitchFamily="34" charset="0"/>
                <a:hlinkClick r:id="rId3"/>
              </a:rPr>
              <a:t>https://</a:t>
            </a:r>
            <a:r>
              <a:rPr lang="de-DE" sz="1400" dirty="0" smtClean="0">
                <a:solidFill>
                  <a:schemeClr val="tx2">
                    <a:lumMod val="75000"/>
                  </a:schemeClr>
                </a:solidFill>
                <a:latin typeface="Calibri" panose="020F0502020204030204" pitchFamily="34" charset="0"/>
                <a:cs typeface="Calibri" panose="020F0502020204030204" pitchFamily="34" charset="0"/>
                <a:hlinkClick r:id="rId3"/>
              </a:rPr>
              <a:t>www.karlsruhe.de/b3/soziales/einrichtungen/pbst.de</a:t>
            </a:r>
            <a:endParaRPr lang="de-DE" sz="1400" dirty="0" smtClean="0">
              <a:solidFill>
                <a:schemeClr val="tx2">
                  <a:lumMod val="75000"/>
                </a:schemeClr>
              </a:solidFill>
              <a:latin typeface="Calibri" panose="020F0502020204030204" pitchFamily="34" charset="0"/>
              <a:cs typeface="Calibri" panose="020F0502020204030204" pitchFamily="34" charset="0"/>
            </a:endParaRPr>
          </a:p>
          <a:p>
            <a:pPr marL="0" indent="0">
              <a:buNone/>
            </a:pPr>
            <a:endParaRPr lang="de-DE" sz="1400" dirty="0" smtClean="0">
              <a:solidFill>
                <a:schemeClr val="tx2">
                  <a:lumMod val="75000"/>
                </a:schemeClr>
              </a:solidFill>
              <a:latin typeface="Calibri" panose="020F0502020204030204" pitchFamily="34" charset="0"/>
              <a:cs typeface="Calibri" panose="020F0502020204030204" pitchFamily="34" charset="0"/>
            </a:endParaRPr>
          </a:p>
          <a:p>
            <a:pPr marL="0" indent="0">
              <a:buNone/>
            </a:pPr>
            <a:endParaRPr lang="de-DE" sz="1400" dirty="0">
              <a:solidFill>
                <a:schemeClr val="tx2">
                  <a:lumMod val="75000"/>
                </a:schemeClr>
              </a:solidFill>
              <a:latin typeface="Calibri" panose="020F0502020204030204" pitchFamily="34" charset="0"/>
              <a:cs typeface="Calibri" panose="020F0502020204030204" pitchFamily="34" charset="0"/>
            </a:endParaRPr>
          </a:p>
          <a:p>
            <a:pPr marL="0" indent="0">
              <a:buNone/>
            </a:pPr>
            <a:endParaRPr lang="de-DE" sz="1400" dirty="0" smtClean="0">
              <a:solidFill>
                <a:schemeClr val="tx2">
                  <a:lumMod val="75000"/>
                </a:schemeClr>
              </a:solidFill>
              <a:latin typeface="Calibri" panose="020F0502020204030204" pitchFamily="34" charset="0"/>
              <a:cs typeface="Calibri" panose="020F0502020204030204" pitchFamily="34" charset="0"/>
            </a:endParaRPr>
          </a:p>
          <a:p>
            <a:pPr marL="0" indent="0">
              <a:buNone/>
            </a:pPr>
            <a:endParaRPr lang="de-DE" sz="1400" dirty="0" smtClean="0">
              <a:solidFill>
                <a:schemeClr val="tx2">
                  <a:lumMod val="75000"/>
                </a:schemeClr>
              </a:solidFill>
              <a:latin typeface="Calibri" panose="020F0502020204030204" pitchFamily="34" charset="0"/>
              <a:cs typeface="Calibri" panose="020F0502020204030204" pitchFamily="34" charset="0"/>
            </a:endParaRPr>
          </a:p>
          <a:p>
            <a:pPr marL="0" indent="0">
              <a:buNone/>
            </a:pPr>
            <a:r>
              <a:rPr lang="de-DE" sz="1400" b="1" dirty="0" smtClean="0">
                <a:solidFill>
                  <a:schemeClr val="tx2">
                    <a:lumMod val="75000"/>
                  </a:schemeClr>
                </a:solidFill>
                <a:latin typeface="Calibri" panose="020F0502020204030204" pitchFamily="34" charset="0"/>
                <a:cs typeface="Calibri" panose="020F0502020204030204" pitchFamily="34" charset="0"/>
              </a:rPr>
              <a:t>Bilder der Präsentation</a:t>
            </a:r>
            <a:r>
              <a:rPr lang="de-DE" sz="1400" dirty="0" smtClean="0">
                <a:solidFill>
                  <a:schemeClr val="tx2">
                    <a:lumMod val="75000"/>
                  </a:schemeClr>
                </a:solidFill>
                <a:latin typeface="Calibri" panose="020F0502020204030204" pitchFamily="34" charset="0"/>
                <a:cs typeface="Calibri" panose="020F0502020204030204" pitchFamily="34" charset="0"/>
              </a:rPr>
              <a:t>: eigene, </a:t>
            </a:r>
            <a:r>
              <a:rPr lang="de-DE" sz="1400" dirty="0" err="1" smtClean="0">
                <a:solidFill>
                  <a:schemeClr val="tx2">
                    <a:lumMod val="75000"/>
                  </a:schemeClr>
                </a:solidFill>
                <a:latin typeface="Calibri" panose="020F0502020204030204" pitchFamily="34" charset="0"/>
                <a:cs typeface="Calibri" panose="020F0502020204030204" pitchFamily="34" charset="0"/>
              </a:rPr>
              <a:t>unsplash</a:t>
            </a:r>
            <a:r>
              <a:rPr lang="de-DE" sz="1400" dirty="0" smtClean="0">
                <a:solidFill>
                  <a:schemeClr val="tx2">
                    <a:lumMod val="75000"/>
                  </a:schemeClr>
                </a:solidFill>
                <a:latin typeface="Calibri" panose="020F0502020204030204" pitchFamily="34" charset="0"/>
                <a:cs typeface="Calibri" panose="020F0502020204030204" pitchFamily="34" charset="0"/>
              </a:rPr>
              <a:t> und Adobe Stock</a:t>
            </a:r>
            <a:endParaRPr lang="de-DE" sz="1400" dirty="0">
              <a:solidFill>
                <a:schemeClr val="tx2">
                  <a:lumMod val="75000"/>
                </a:schemeClr>
              </a:solidFill>
              <a:latin typeface="Calibri" panose="020F0502020204030204" pitchFamily="34" charset="0"/>
              <a:cs typeface="Calibri" panose="020F050202020403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24" y="1484784"/>
            <a:ext cx="304953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36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780696"/>
          </a:xfrm>
        </p:spPr>
        <p:txBody>
          <a:bodyPr>
            <a:normAutofit fontScale="90000"/>
          </a:bodyPr>
          <a:lstStyle/>
          <a:p>
            <a:r>
              <a:rPr lang="de-DE" dirty="0" smtClean="0"/>
              <a:t>Die gute Schlafumgebung für Babys</a:t>
            </a:r>
            <a:endParaRPr lang="de-DE" dirty="0"/>
          </a:p>
        </p:txBody>
      </p:sp>
      <p:sp>
        <p:nvSpPr>
          <p:cNvPr id="3" name="Inhaltsplatzhalter 2"/>
          <p:cNvSpPr>
            <a:spLocks noGrp="1"/>
          </p:cNvSpPr>
          <p:nvPr>
            <p:ph idx="1"/>
          </p:nvPr>
        </p:nvSpPr>
        <p:spPr>
          <a:xfrm>
            <a:off x="457200" y="1628800"/>
            <a:ext cx="8229600" cy="4695800"/>
          </a:xfrm>
        </p:spPr>
        <p:txBody>
          <a:bodyPr>
            <a:normAutofit fontScale="62500" lnSpcReduction="20000"/>
          </a:bodyPr>
          <a:lstStyle/>
          <a:p>
            <a:r>
              <a:rPr lang="de-DE" sz="2900" dirty="0" smtClean="0"/>
              <a:t>Im Elternzimmer</a:t>
            </a:r>
          </a:p>
          <a:p>
            <a:r>
              <a:rPr lang="de-DE" sz="2900" dirty="0" smtClean="0"/>
              <a:t>Beistellbett oder im Elternbett </a:t>
            </a:r>
          </a:p>
          <a:p>
            <a:r>
              <a:rPr lang="de-DE" sz="2900" dirty="0" smtClean="0"/>
              <a:t>Mit Schlafsack, darunter leichter Body</a:t>
            </a:r>
          </a:p>
          <a:p>
            <a:r>
              <a:rPr lang="de-DE" sz="2900" dirty="0" smtClean="0"/>
              <a:t>Kein Kissen fürs Baby</a:t>
            </a:r>
          </a:p>
          <a:p>
            <a:r>
              <a:rPr lang="de-DE" sz="2900" dirty="0" smtClean="0"/>
              <a:t>Ca. 18 Grad</a:t>
            </a:r>
          </a:p>
          <a:p>
            <a:r>
              <a:rPr lang="de-DE" sz="2900" dirty="0" smtClean="0"/>
              <a:t>Kein Rauch</a:t>
            </a:r>
          </a:p>
          <a:p>
            <a:r>
              <a:rPr lang="de-DE" sz="2900" dirty="0" smtClean="0"/>
              <a:t>Kein Alkohol oder Drogen für die Eltern</a:t>
            </a:r>
          </a:p>
          <a:p>
            <a:r>
              <a:rPr lang="de-DE" sz="2900" dirty="0" smtClean="0"/>
              <a:t>Kein Wasserbett</a:t>
            </a:r>
          </a:p>
          <a:p>
            <a:r>
              <a:rPr lang="de-DE" sz="2900" dirty="0" smtClean="0"/>
              <a:t>richtige Matratze, auch auf dem Boden möglich</a:t>
            </a:r>
          </a:p>
          <a:p>
            <a:r>
              <a:rPr lang="de-DE" sz="2900" dirty="0" smtClean="0"/>
              <a:t>Bei starken Übergewicht: Beistellbett</a:t>
            </a:r>
          </a:p>
          <a:p>
            <a:r>
              <a:rPr lang="de-DE" sz="2900" dirty="0"/>
              <a:t>n</a:t>
            </a:r>
            <a:r>
              <a:rPr lang="de-DE" sz="2900" dirty="0" smtClean="0"/>
              <a:t>eben einem Erwachsenen</a:t>
            </a:r>
          </a:p>
          <a:p>
            <a:r>
              <a:rPr lang="de-DE" sz="2900" dirty="0"/>
              <a:t>b</a:t>
            </a:r>
            <a:r>
              <a:rPr lang="de-DE" sz="2900" dirty="0" smtClean="0"/>
              <a:t>esser nicht direkt neben Geschwistern</a:t>
            </a:r>
          </a:p>
          <a:p>
            <a:r>
              <a:rPr lang="de-DE" sz="2900" dirty="0"/>
              <a:t>n</a:t>
            </a:r>
            <a:r>
              <a:rPr lang="de-DE" sz="2900" dirty="0" smtClean="0"/>
              <a:t>icht auf den Eltern liegend weiterschlafen</a:t>
            </a:r>
          </a:p>
          <a:p>
            <a:r>
              <a:rPr lang="de-DE" sz="2900" dirty="0"/>
              <a:t>j</a:t>
            </a:r>
            <a:r>
              <a:rPr lang="de-DE" sz="2900" dirty="0" smtClean="0"/>
              <a:t>edem seine eigene Decke</a:t>
            </a:r>
          </a:p>
          <a:p>
            <a:r>
              <a:rPr lang="de-DE" sz="2900" dirty="0" smtClean="0"/>
              <a:t>Bett mit einer Seite an die Wand oder Rausfallschutz (Bettgitter)</a:t>
            </a:r>
          </a:p>
          <a:p>
            <a:r>
              <a:rPr lang="de-DE" sz="2900" dirty="0" smtClean="0"/>
              <a:t>Auf dem Rücken einschlafen </a:t>
            </a:r>
            <a:r>
              <a:rPr lang="de-DE" dirty="0" smtClean="0"/>
              <a:t>(wenn das Baby sich drehen kann, darf es sich auf den Bauch drehen, weil es seine Schlafposition selbständig so verändern kann, dass es gut atmen kann)</a:t>
            </a:r>
          </a:p>
          <a:p>
            <a:endParaRPr lang="de-DE"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64" r="24179"/>
          <a:stretch/>
        </p:blipFill>
        <p:spPr bwMode="auto">
          <a:xfrm>
            <a:off x="5580112" y="1844824"/>
            <a:ext cx="3086530" cy="327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0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852704"/>
          </a:xfrm>
        </p:spPr>
        <p:txBody>
          <a:bodyPr/>
          <a:lstStyle/>
          <a:p>
            <a:r>
              <a:rPr lang="de-DE" dirty="0" smtClean="0"/>
              <a:t>Gibt es überhaupt ein Problem?</a:t>
            </a:r>
            <a:endParaRPr lang="de-DE" dirty="0"/>
          </a:p>
        </p:txBody>
      </p:sp>
      <p:sp>
        <p:nvSpPr>
          <p:cNvPr id="3" name="Inhaltsplatzhalter 2"/>
          <p:cNvSpPr>
            <a:spLocks noGrp="1"/>
          </p:cNvSpPr>
          <p:nvPr>
            <p:ph idx="1"/>
          </p:nvPr>
        </p:nvSpPr>
        <p:spPr>
          <a:xfrm>
            <a:off x="2315958" y="1727684"/>
            <a:ext cx="6480720" cy="3816424"/>
          </a:xfrm>
        </p:spPr>
        <p:txBody>
          <a:bodyPr>
            <a:normAutofit fontScale="92500" lnSpcReduction="20000"/>
          </a:bodyPr>
          <a:lstStyle/>
          <a:p>
            <a:r>
              <a:rPr lang="de-DE" dirty="0" smtClean="0"/>
              <a:t>Ist das Baby/Kind unzufrieden mit der Schlafsituation?</a:t>
            </a:r>
          </a:p>
          <a:p>
            <a:r>
              <a:rPr lang="de-DE" dirty="0" smtClean="0"/>
              <a:t>Bin ich unzufrieden mit der Schlafsituation?</a:t>
            </a:r>
          </a:p>
          <a:p>
            <a:r>
              <a:rPr lang="de-DE" dirty="0" smtClean="0"/>
              <a:t>Bin ich nachts oder auch tags extrem müde?</a:t>
            </a:r>
          </a:p>
          <a:p>
            <a:r>
              <a:rPr lang="de-DE" dirty="0" smtClean="0"/>
              <a:t>Kann ich deswegen zu manchen Zeiten gar nicht mehr verständnisvoll mit meinem Kind umgehen?</a:t>
            </a:r>
          </a:p>
          <a:p>
            <a:r>
              <a:rPr lang="de-DE" dirty="0" smtClean="0"/>
              <a:t>Sieht mein Partner ein Problem?</a:t>
            </a:r>
          </a:p>
          <a:p>
            <a:r>
              <a:rPr lang="de-DE" dirty="0" smtClean="0"/>
              <a:t>Ist es absehbar, dass wir die aktuelle Schlafsituation uns demnächst vor große Schwierigkeiten stellen wird?</a:t>
            </a:r>
          </a:p>
          <a:p>
            <a:endParaRPr lang="de-DE" sz="1500" b="1"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32" r="22337"/>
          <a:stretch/>
        </p:blipFill>
        <p:spPr bwMode="auto">
          <a:xfrm>
            <a:off x="323528" y="2348880"/>
            <a:ext cx="199243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23528" y="5680587"/>
            <a:ext cx="8618513" cy="1000274"/>
          </a:xfrm>
          <a:prstGeom prst="rect">
            <a:avLst/>
          </a:prstGeom>
          <a:noFill/>
        </p:spPr>
        <p:txBody>
          <a:bodyPr wrap="none" rtlCol="0">
            <a:spAutoFit/>
          </a:bodyPr>
          <a:lstStyle/>
          <a:p>
            <a:pPr lvl="0">
              <a:spcBef>
                <a:spcPct val="20000"/>
              </a:spcBef>
              <a:buClr>
                <a:srgbClr val="0BD0D9"/>
              </a:buClr>
              <a:buSzPct val="95000"/>
            </a:pPr>
            <a:r>
              <a:rPr lang="de-DE" sz="4100" dirty="0">
                <a:solidFill>
                  <a:srgbClr val="0F6FC6">
                    <a:lumMod val="50000"/>
                  </a:srgbClr>
                </a:solidFill>
              </a:rPr>
              <a:t>Nein? Dann ist alles gut</a:t>
            </a:r>
            <a:r>
              <a:rPr lang="de-DE" sz="4100" dirty="0" smtClean="0">
                <a:solidFill>
                  <a:srgbClr val="0F6FC6">
                    <a:lumMod val="50000"/>
                  </a:srgbClr>
                </a:solidFill>
              </a:rPr>
              <a:t>! Nichts ändern!</a:t>
            </a:r>
            <a:endParaRPr lang="de-DE" sz="3300" dirty="0">
              <a:solidFill>
                <a:srgbClr val="0F6FC6">
                  <a:lumMod val="50000"/>
                </a:srgbClr>
              </a:solidFill>
            </a:endParaRPr>
          </a:p>
          <a:p>
            <a:endParaRPr lang="de-DE" dirty="0"/>
          </a:p>
        </p:txBody>
      </p:sp>
    </p:spTree>
    <p:extLst>
      <p:ext uri="{BB962C8B-B14F-4D97-AF65-F5344CB8AC3E}">
        <p14:creationId xmlns:p14="http://schemas.microsoft.com/office/powerpoint/2010/main" val="21192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368" y="1124744"/>
            <a:ext cx="8435280" cy="852704"/>
          </a:xfrm>
        </p:spPr>
        <p:txBody>
          <a:bodyPr>
            <a:normAutofit fontScale="90000"/>
          </a:bodyPr>
          <a:lstStyle/>
          <a:p>
            <a:pPr algn="ctr"/>
            <a:r>
              <a:rPr lang="de-DE" dirty="0">
                <a:solidFill>
                  <a:srgbClr val="04617B"/>
                </a:solidFill>
              </a:rPr>
              <a:t>Was ist Bedürfnis</a:t>
            </a:r>
            <a:br>
              <a:rPr lang="de-DE" dirty="0">
                <a:solidFill>
                  <a:srgbClr val="04617B"/>
                </a:solidFill>
              </a:rPr>
            </a:br>
            <a:r>
              <a:rPr lang="de-DE" sz="3100" dirty="0">
                <a:solidFill>
                  <a:srgbClr val="04617B"/>
                </a:solidFill>
              </a:rPr>
              <a:t>- und was ist Gewohnheit?</a:t>
            </a:r>
            <a:endParaRPr lang="de-DE" sz="3100" dirty="0"/>
          </a:p>
        </p:txBody>
      </p:sp>
      <p:sp>
        <p:nvSpPr>
          <p:cNvPr id="3" name="Inhaltsplatzhalter 2"/>
          <p:cNvSpPr>
            <a:spLocks noGrp="1"/>
          </p:cNvSpPr>
          <p:nvPr>
            <p:ph idx="1"/>
          </p:nvPr>
        </p:nvSpPr>
        <p:spPr>
          <a:xfrm>
            <a:off x="457200" y="2348880"/>
            <a:ext cx="3610744" cy="4248472"/>
          </a:xfrm>
        </p:spPr>
        <p:txBody>
          <a:bodyPr>
            <a:normAutofit/>
          </a:bodyPr>
          <a:lstStyle/>
          <a:p>
            <a:pPr marL="0" indent="0">
              <a:buNone/>
            </a:pPr>
            <a:endParaRPr lang="de-DE" dirty="0" smtClean="0"/>
          </a:p>
          <a:p>
            <a:endParaRPr lang="de-DE" dirty="0" smtClean="0"/>
          </a:p>
          <a:p>
            <a:endParaRPr lang="de-DE" dirty="0"/>
          </a:p>
        </p:txBody>
      </p:sp>
      <p:sp>
        <p:nvSpPr>
          <p:cNvPr id="4" name="Textfeld 3"/>
          <p:cNvSpPr txBox="1"/>
          <p:nvPr/>
        </p:nvSpPr>
        <p:spPr>
          <a:xfrm>
            <a:off x="107504" y="2852936"/>
            <a:ext cx="8754144" cy="1938992"/>
          </a:xfrm>
          <a:prstGeom prst="rect">
            <a:avLst/>
          </a:prstGeom>
          <a:noFill/>
        </p:spPr>
        <p:txBody>
          <a:bodyPr wrap="square" numCol="3" rtlCol="0">
            <a:spAutoFit/>
          </a:bodyPr>
          <a:lstStyle/>
          <a:p>
            <a:pPr marL="742950" lvl="1" indent="-285750">
              <a:buFont typeface="Arial" panose="020B0604020202020204" pitchFamily="34" charset="0"/>
              <a:buChar char="•"/>
            </a:pPr>
            <a:r>
              <a:rPr lang="de-DE" sz="2400" dirty="0" smtClean="0"/>
              <a:t>Luft</a:t>
            </a:r>
          </a:p>
          <a:p>
            <a:pPr marL="742950" lvl="1" indent="-285750">
              <a:buFont typeface="Arial" panose="020B0604020202020204" pitchFamily="34" charset="0"/>
              <a:buChar char="•"/>
            </a:pPr>
            <a:r>
              <a:rPr lang="de-DE" sz="2400" dirty="0" smtClean="0"/>
              <a:t>Schlaf</a:t>
            </a:r>
          </a:p>
          <a:p>
            <a:pPr marL="742950" lvl="1" indent="-285750">
              <a:buFont typeface="Arial" panose="020B0604020202020204" pitchFamily="34" charset="0"/>
              <a:buChar char="•"/>
            </a:pPr>
            <a:r>
              <a:rPr lang="de-DE" sz="2400" dirty="0" smtClean="0"/>
              <a:t>Nahrung</a:t>
            </a:r>
          </a:p>
          <a:p>
            <a:pPr marL="742950" lvl="1" indent="-285750">
              <a:buFont typeface="Arial" panose="020B0604020202020204" pitchFamily="34" charset="0"/>
              <a:buChar char="•"/>
            </a:pPr>
            <a:r>
              <a:rPr lang="de-DE" sz="2400" dirty="0" smtClean="0"/>
              <a:t>Wärme</a:t>
            </a:r>
          </a:p>
          <a:p>
            <a:pPr marL="742950" lvl="1" indent="-285750">
              <a:buFont typeface="Arial" panose="020B0604020202020204" pitchFamily="34" charset="0"/>
              <a:buChar char="•"/>
            </a:pPr>
            <a:r>
              <a:rPr lang="de-DE" sz="2400" dirty="0" smtClean="0"/>
              <a:t>Gesundheit</a:t>
            </a:r>
          </a:p>
          <a:p>
            <a:pPr marL="742950" lvl="1" indent="-285750">
              <a:buFont typeface="Arial" panose="020B0604020202020204" pitchFamily="34" charset="0"/>
              <a:buChar char="•"/>
            </a:pPr>
            <a:r>
              <a:rPr lang="de-DE" sz="2400" dirty="0" smtClean="0"/>
              <a:t>Sicherheit</a:t>
            </a:r>
          </a:p>
          <a:p>
            <a:pPr marL="742950" lvl="1" indent="-285750">
              <a:buFont typeface="Arial" panose="020B0604020202020204" pitchFamily="34" charset="0"/>
              <a:buChar char="•"/>
            </a:pPr>
            <a:r>
              <a:rPr lang="de-DE" sz="2400" dirty="0" smtClean="0"/>
              <a:t>Geborgenheit</a:t>
            </a:r>
          </a:p>
          <a:p>
            <a:pPr marL="742950" lvl="1" indent="-285750">
              <a:buFont typeface="Arial" panose="020B0604020202020204" pitchFamily="34" charset="0"/>
              <a:buChar char="•"/>
            </a:pPr>
            <a:r>
              <a:rPr lang="de-DE" sz="2400" dirty="0" smtClean="0"/>
              <a:t>Zuwendung</a:t>
            </a:r>
          </a:p>
          <a:p>
            <a:pPr marL="742950" lvl="1" indent="-285750">
              <a:buFont typeface="Arial" panose="020B0604020202020204" pitchFamily="34" charset="0"/>
              <a:buChar char="•"/>
            </a:pPr>
            <a:r>
              <a:rPr lang="de-DE" sz="2400" dirty="0" smtClean="0"/>
              <a:t>Zugehörigkeit</a:t>
            </a:r>
          </a:p>
          <a:p>
            <a:pPr marL="742950" lvl="1" indent="-285750">
              <a:buFont typeface="Arial" panose="020B0604020202020204" pitchFamily="34" charset="0"/>
              <a:buChar char="•"/>
            </a:pPr>
            <a:r>
              <a:rPr lang="de-DE" sz="2400" dirty="0" smtClean="0"/>
              <a:t>Nähe</a:t>
            </a:r>
            <a:endParaRPr lang="de-DE" sz="2400" dirty="0"/>
          </a:p>
          <a:p>
            <a:pPr marL="742950" lvl="1" indent="-285750">
              <a:buFont typeface="Arial" panose="020B0604020202020204" pitchFamily="34" charset="0"/>
              <a:buChar char="•"/>
            </a:pPr>
            <a:r>
              <a:rPr lang="de-DE" sz="2400" dirty="0" smtClean="0"/>
              <a:t>Unterstützung</a:t>
            </a:r>
          </a:p>
          <a:p>
            <a:pPr marL="742950" lvl="1" indent="-285750">
              <a:buFont typeface="Arial" panose="020B0604020202020204" pitchFamily="34" charset="0"/>
              <a:buChar char="•"/>
            </a:pPr>
            <a:r>
              <a:rPr lang="de-DE" sz="2400" dirty="0" smtClean="0"/>
              <a:t>Vorhersagbarkeit</a:t>
            </a:r>
          </a:p>
          <a:p>
            <a:pPr marL="742950" lvl="1" indent="-285750">
              <a:buFont typeface="Arial" panose="020B0604020202020204" pitchFamily="34" charset="0"/>
              <a:buChar char="•"/>
            </a:pPr>
            <a:r>
              <a:rPr lang="de-DE" sz="2400" dirty="0" smtClean="0"/>
              <a:t>Klarheit</a:t>
            </a:r>
          </a:p>
          <a:p>
            <a:pPr marL="742950" lvl="1" indent="-285750">
              <a:buFont typeface="Arial" panose="020B0604020202020204" pitchFamily="34" charset="0"/>
              <a:buChar char="•"/>
            </a:pPr>
            <a:r>
              <a:rPr lang="de-DE" sz="2400" dirty="0" smtClean="0"/>
              <a:t>Führung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781" b="34687"/>
          <a:stretch/>
        </p:blipFill>
        <p:spPr bwMode="auto">
          <a:xfrm>
            <a:off x="1951123" y="4941167"/>
            <a:ext cx="5134250" cy="174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894408" y="2118922"/>
            <a:ext cx="7247680" cy="584775"/>
          </a:xfrm>
          <a:prstGeom prst="rect">
            <a:avLst/>
          </a:prstGeom>
          <a:noFill/>
        </p:spPr>
        <p:txBody>
          <a:bodyPr wrap="square" rtlCol="0">
            <a:spAutoFit/>
          </a:bodyPr>
          <a:lstStyle/>
          <a:p>
            <a:r>
              <a:rPr lang="de-DE" sz="3200" b="1" dirty="0" smtClean="0"/>
              <a:t>Kindliche (Grund-)</a:t>
            </a:r>
            <a:r>
              <a:rPr lang="de-DE" sz="3200" b="1" dirty="0"/>
              <a:t>B</a:t>
            </a:r>
            <a:r>
              <a:rPr lang="de-DE" sz="3200" b="1" dirty="0" smtClean="0"/>
              <a:t>edürfnisse</a:t>
            </a:r>
            <a:r>
              <a:rPr lang="de-DE" sz="3200" dirty="0" smtClean="0"/>
              <a:t> </a:t>
            </a:r>
            <a:r>
              <a:rPr lang="de-DE" sz="3200" b="1" dirty="0"/>
              <a:t>sind z.B</a:t>
            </a:r>
            <a:r>
              <a:rPr lang="de-DE" sz="3200" b="1" dirty="0" smtClean="0"/>
              <a:t>.:</a:t>
            </a:r>
            <a:endParaRPr lang="de-DE" b="1" dirty="0"/>
          </a:p>
        </p:txBody>
      </p:sp>
    </p:spTree>
    <p:extLst>
      <p:ext uri="{BB962C8B-B14F-4D97-AF65-F5344CB8AC3E}">
        <p14:creationId xmlns:p14="http://schemas.microsoft.com/office/powerpoint/2010/main" val="263832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61646"/>
            <a:ext cx="8435280" cy="648072"/>
          </a:xfrm>
        </p:spPr>
        <p:txBody>
          <a:bodyPr>
            <a:normAutofit fontScale="90000"/>
          </a:bodyPr>
          <a:lstStyle/>
          <a:p>
            <a:pPr algn="ctr"/>
            <a:r>
              <a:rPr lang="de-DE" sz="3100" dirty="0" smtClean="0"/>
              <a:t>Was ist Bedürfnis</a:t>
            </a:r>
            <a:r>
              <a:rPr lang="de-DE" dirty="0" smtClean="0"/>
              <a:t/>
            </a:r>
            <a:br>
              <a:rPr lang="de-DE" dirty="0" smtClean="0"/>
            </a:br>
            <a:r>
              <a:rPr lang="de-DE" dirty="0"/>
              <a:t>-</a:t>
            </a:r>
            <a:r>
              <a:rPr lang="de-DE" dirty="0" smtClean="0"/>
              <a:t> und was ist Gewohnheit?</a:t>
            </a:r>
            <a:endParaRPr lang="de-DE" dirty="0"/>
          </a:p>
        </p:txBody>
      </p:sp>
      <p:sp>
        <p:nvSpPr>
          <p:cNvPr id="3" name="Inhaltsplatzhalter 2"/>
          <p:cNvSpPr>
            <a:spLocks noGrp="1"/>
          </p:cNvSpPr>
          <p:nvPr>
            <p:ph idx="1"/>
          </p:nvPr>
        </p:nvSpPr>
        <p:spPr>
          <a:xfrm>
            <a:off x="457200" y="2348880"/>
            <a:ext cx="3610744" cy="4248472"/>
          </a:xfrm>
        </p:spPr>
        <p:txBody>
          <a:bodyPr>
            <a:normAutofit/>
          </a:bodyPr>
          <a:lstStyle/>
          <a:p>
            <a:pPr marL="0" indent="0">
              <a:buNone/>
            </a:pPr>
            <a:endParaRPr lang="de-DE" dirty="0" smtClean="0"/>
          </a:p>
          <a:p>
            <a:endParaRPr lang="de-DE" dirty="0" smtClean="0"/>
          </a:p>
          <a:p>
            <a:endParaRPr lang="de-DE" dirty="0"/>
          </a:p>
        </p:txBody>
      </p:sp>
      <p:sp>
        <p:nvSpPr>
          <p:cNvPr id="5" name="Textfeld 4"/>
          <p:cNvSpPr txBox="1"/>
          <p:nvPr/>
        </p:nvSpPr>
        <p:spPr>
          <a:xfrm>
            <a:off x="465632" y="1909718"/>
            <a:ext cx="8680069" cy="5693866"/>
          </a:xfrm>
          <a:prstGeom prst="rect">
            <a:avLst/>
          </a:prstGeom>
          <a:noFill/>
        </p:spPr>
        <p:txBody>
          <a:bodyPr wrap="none" rtlCol="0">
            <a:spAutoFit/>
          </a:bodyPr>
          <a:lstStyle/>
          <a:p>
            <a:r>
              <a:rPr lang="de-DE" sz="2800" b="1" dirty="0" smtClean="0"/>
              <a:t>Häufige Einschlafgewohnheiten (Schlafbrücken) sind z.B.:</a:t>
            </a:r>
          </a:p>
          <a:p>
            <a:pPr lvl="1"/>
            <a:endParaRPr lang="de-DE" sz="1100" dirty="0" smtClean="0"/>
          </a:p>
          <a:p>
            <a:pPr marL="742950" lvl="1" indent="-285750">
              <a:buFont typeface="Arial" panose="020B0604020202020204" pitchFamily="34" charset="0"/>
              <a:buChar char="•"/>
            </a:pPr>
            <a:r>
              <a:rPr lang="de-DE" sz="2400" dirty="0" smtClean="0"/>
              <a:t>Stillen</a:t>
            </a:r>
          </a:p>
          <a:p>
            <a:pPr marL="742950" lvl="1" indent="-285750">
              <a:buFont typeface="Arial" panose="020B0604020202020204" pitchFamily="34" charset="0"/>
              <a:buChar char="•"/>
            </a:pPr>
            <a:r>
              <a:rPr lang="de-DE" sz="2400" dirty="0" smtClean="0"/>
              <a:t>Saugen </a:t>
            </a:r>
          </a:p>
          <a:p>
            <a:pPr marL="742950" lvl="1" indent="-285750">
              <a:buFont typeface="Arial" panose="020B0604020202020204" pitchFamily="34" charset="0"/>
              <a:buChar char="•"/>
            </a:pPr>
            <a:r>
              <a:rPr lang="de-DE" sz="2400" dirty="0" smtClean="0"/>
              <a:t>Schaukeln</a:t>
            </a:r>
          </a:p>
          <a:p>
            <a:pPr marL="742950" lvl="1" indent="-285750">
              <a:buFont typeface="Arial" panose="020B0604020202020204" pitchFamily="34" charset="0"/>
              <a:buChar char="•"/>
            </a:pPr>
            <a:r>
              <a:rPr lang="de-DE" sz="2400" dirty="0"/>
              <a:t>Auf dem Arm</a:t>
            </a:r>
          </a:p>
          <a:p>
            <a:pPr marL="742950" lvl="1" indent="-285750">
              <a:buFont typeface="Arial" panose="020B0604020202020204" pitchFamily="34" charset="0"/>
              <a:buChar char="•"/>
            </a:pPr>
            <a:r>
              <a:rPr lang="de-DE" sz="2400" dirty="0" smtClean="0"/>
              <a:t>Kinderwagen</a:t>
            </a:r>
          </a:p>
          <a:p>
            <a:pPr marL="742950" lvl="1" indent="-285750">
              <a:buFont typeface="Arial" panose="020B0604020202020204" pitchFamily="34" charset="0"/>
              <a:buChar char="•"/>
            </a:pPr>
            <a:r>
              <a:rPr lang="de-DE" sz="2400" dirty="0" smtClean="0"/>
              <a:t>Tragehilfe</a:t>
            </a:r>
          </a:p>
          <a:p>
            <a:pPr marL="742950" lvl="1" indent="-285750">
              <a:buFont typeface="Arial" panose="020B0604020202020204" pitchFamily="34" charset="0"/>
              <a:buChar char="•"/>
            </a:pPr>
            <a:r>
              <a:rPr lang="de-DE" sz="2400" dirty="0"/>
              <a:t>m</a:t>
            </a:r>
            <a:r>
              <a:rPr lang="de-DE" sz="2400" dirty="0" smtClean="0"/>
              <a:t>it dem Körper der Eltern spielen</a:t>
            </a:r>
          </a:p>
          <a:p>
            <a:pPr marL="742950" lvl="1" indent="-285750">
              <a:buFont typeface="Arial" panose="020B0604020202020204" pitchFamily="34" charset="0"/>
              <a:buChar char="•"/>
            </a:pPr>
            <a:r>
              <a:rPr lang="de-DE" sz="2400" dirty="0" smtClean="0"/>
              <a:t>Köperkontakt </a:t>
            </a:r>
          </a:p>
          <a:p>
            <a:pPr marL="742950" lvl="1" indent="-285750">
              <a:buFont typeface="Arial" panose="020B0604020202020204" pitchFamily="34" charset="0"/>
              <a:buChar char="•"/>
            </a:pPr>
            <a:r>
              <a:rPr lang="de-DE" sz="2400" dirty="0"/>
              <a:t>g</a:t>
            </a:r>
            <a:r>
              <a:rPr lang="de-DE" sz="2400" dirty="0" smtClean="0"/>
              <a:t>leichförmige Geräusche</a:t>
            </a:r>
          </a:p>
          <a:p>
            <a:pPr marL="742950" lvl="1" indent="-285750">
              <a:buFont typeface="Arial" panose="020B0604020202020204" pitchFamily="34" charset="0"/>
              <a:buChar char="•"/>
            </a:pPr>
            <a:r>
              <a:rPr lang="de-DE" sz="2400" dirty="0" smtClean="0"/>
              <a:t>Stimme der Eltern</a:t>
            </a:r>
          </a:p>
          <a:p>
            <a:pPr marL="742950" lvl="1" indent="-285750">
              <a:buFont typeface="Arial" panose="020B0604020202020204" pitchFamily="34" charset="0"/>
              <a:buChar char="•"/>
            </a:pPr>
            <a:r>
              <a:rPr lang="de-DE" sz="2400" dirty="0" smtClean="0"/>
              <a:t>….</a:t>
            </a:r>
          </a:p>
          <a:p>
            <a:endParaRPr lang="de-DE" sz="2400" dirty="0"/>
          </a:p>
          <a:p>
            <a:endParaRPr lang="de-DE" sz="2400" dirty="0" smtClean="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248"/>
          <a:stretch/>
        </p:blipFill>
        <p:spPr bwMode="auto">
          <a:xfrm>
            <a:off x="5868144" y="3140968"/>
            <a:ext cx="270767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14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852704"/>
          </a:xfrm>
        </p:spPr>
        <p:txBody>
          <a:bodyPr>
            <a:normAutofit fontScale="90000"/>
          </a:bodyPr>
          <a:lstStyle/>
          <a:p>
            <a:pPr algn="ctr"/>
            <a:r>
              <a:rPr lang="de-DE" dirty="0" smtClean="0"/>
              <a:t>Keine Angst vor dem Verwöhnen!</a:t>
            </a:r>
            <a:endParaRPr lang="de-DE" dirty="0"/>
          </a:p>
        </p:txBody>
      </p:sp>
      <p:sp>
        <p:nvSpPr>
          <p:cNvPr id="3" name="Inhaltsplatzhalter 2"/>
          <p:cNvSpPr>
            <a:spLocks noGrp="1"/>
          </p:cNvSpPr>
          <p:nvPr>
            <p:ph idx="1"/>
          </p:nvPr>
        </p:nvSpPr>
        <p:spPr>
          <a:xfrm>
            <a:off x="457200" y="1628800"/>
            <a:ext cx="8229600" cy="4695800"/>
          </a:xfrm>
        </p:spPr>
        <p:txBody>
          <a:bodyPr/>
          <a:lstStyle/>
          <a:p>
            <a:pPr marL="0" indent="0" algn="ctr">
              <a:buNone/>
            </a:pPr>
            <a:r>
              <a:rPr lang="de-DE" dirty="0" smtClean="0">
                <a:solidFill>
                  <a:srgbClr val="C00000"/>
                </a:solidFill>
              </a:rPr>
              <a:t>Unterscheiden hilft: Grundbedürfnis – Gewohnheit</a:t>
            </a:r>
          </a:p>
          <a:p>
            <a:pPr marL="0" indent="0" algn="ctr">
              <a:buNone/>
            </a:pPr>
            <a:r>
              <a:rPr lang="de-DE" dirty="0" smtClean="0"/>
              <a:t>Grundbedürfnisse der Kinder müssen befriedigt werden. </a:t>
            </a:r>
            <a:r>
              <a:rPr lang="de-DE" b="1" dirty="0" smtClean="0">
                <a:solidFill>
                  <a:srgbClr val="C00000"/>
                </a:solidFill>
              </a:rPr>
              <a:t>Wie</a:t>
            </a:r>
            <a:r>
              <a:rPr lang="de-DE" dirty="0" smtClean="0">
                <a:solidFill>
                  <a:srgbClr val="C00000"/>
                </a:solidFill>
              </a:rPr>
              <a:t> </a:t>
            </a:r>
            <a:r>
              <a:rPr lang="de-DE" dirty="0" smtClean="0"/>
              <a:t>sie befriedigt werden, entscheidet der Erwachsene. Er muss dafür sorgen, dass das „</a:t>
            </a:r>
            <a:r>
              <a:rPr lang="de-DE" b="1" dirty="0" smtClean="0">
                <a:solidFill>
                  <a:srgbClr val="C00000"/>
                </a:solidFill>
              </a:rPr>
              <a:t>Wie</a:t>
            </a:r>
            <a:r>
              <a:rPr lang="de-DE" dirty="0" smtClean="0"/>
              <a:t>“ den Bedürfnissen des Kindes und mit den Bedürfnissen der Erwachsenen vereinbar ist. </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192" b="9070"/>
          <a:stretch/>
        </p:blipFill>
        <p:spPr bwMode="auto">
          <a:xfrm>
            <a:off x="2267744" y="4149080"/>
            <a:ext cx="4374182" cy="156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555776" y="5718855"/>
            <a:ext cx="1693092"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smtClean="0">
                <a:ln>
                  <a:noFill/>
                </a:ln>
                <a:solidFill>
                  <a:srgbClr val="C00000"/>
                </a:solidFill>
                <a:effectLst/>
                <a:uLnTx/>
                <a:uFillTx/>
              </a:rPr>
              <a:t>Meine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smtClean="0">
                <a:ln>
                  <a:noFill/>
                </a:ln>
                <a:solidFill>
                  <a:srgbClr val="C00000"/>
                </a:solidFill>
                <a:effectLst/>
                <a:uLnTx/>
                <a:uFillTx/>
              </a:rPr>
              <a:t>Bedürfnisse</a:t>
            </a:r>
          </a:p>
        </p:txBody>
      </p:sp>
      <p:sp>
        <p:nvSpPr>
          <p:cNvPr id="6" name="Rechteck 5"/>
          <p:cNvSpPr/>
          <p:nvPr/>
        </p:nvSpPr>
        <p:spPr>
          <a:xfrm>
            <a:off x="4169516" y="5718855"/>
            <a:ext cx="2761996"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smtClean="0">
                <a:ln>
                  <a:noFill/>
                </a:ln>
                <a:solidFill>
                  <a:srgbClr val="C00000"/>
                </a:solidFill>
                <a:effectLst/>
                <a:uLnTx/>
                <a:uFillTx/>
              </a:rPr>
              <a:t>Bedürfnisse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smtClean="0">
                <a:ln>
                  <a:noFill/>
                </a:ln>
                <a:solidFill>
                  <a:srgbClr val="C00000"/>
                </a:solidFill>
                <a:effectLst/>
                <a:uLnTx/>
                <a:uFillTx/>
              </a:rPr>
              <a:t>meines Kindes</a:t>
            </a:r>
          </a:p>
        </p:txBody>
      </p:sp>
    </p:spTree>
    <p:extLst>
      <p:ext uri="{BB962C8B-B14F-4D97-AF65-F5344CB8AC3E}">
        <p14:creationId xmlns:p14="http://schemas.microsoft.com/office/powerpoint/2010/main" val="15324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466" y="692696"/>
            <a:ext cx="8435280" cy="852704"/>
          </a:xfrm>
        </p:spPr>
        <p:txBody>
          <a:bodyPr>
            <a:normAutofit fontScale="90000"/>
          </a:bodyPr>
          <a:lstStyle/>
          <a:p>
            <a:pPr algn="ctr"/>
            <a:r>
              <a:rPr lang="de-DE" dirty="0" smtClean="0"/>
              <a:t/>
            </a:r>
            <a:br>
              <a:rPr lang="de-DE" dirty="0" smtClean="0"/>
            </a:br>
            <a:r>
              <a:rPr lang="de-DE" dirty="0" smtClean="0"/>
              <a:t>Hinderliche Schlafgewohnheiten</a:t>
            </a:r>
            <a:endParaRPr lang="de-DE" dirty="0"/>
          </a:p>
        </p:txBody>
      </p:sp>
      <p:sp>
        <p:nvSpPr>
          <p:cNvPr id="3" name="Inhaltsplatzhalter 2"/>
          <p:cNvSpPr>
            <a:spLocks noGrp="1"/>
          </p:cNvSpPr>
          <p:nvPr>
            <p:ph idx="1"/>
          </p:nvPr>
        </p:nvSpPr>
        <p:spPr>
          <a:xfrm>
            <a:off x="2627784" y="2548550"/>
            <a:ext cx="6336703" cy="4248472"/>
          </a:xfrm>
        </p:spPr>
        <p:txBody>
          <a:bodyPr>
            <a:normAutofit fontScale="92500"/>
          </a:bodyPr>
          <a:lstStyle/>
          <a:p>
            <a:r>
              <a:rPr lang="de-DE" dirty="0" smtClean="0"/>
              <a:t>die Eltern körperlich belasten (z.B. tragen)</a:t>
            </a:r>
          </a:p>
          <a:p>
            <a:r>
              <a:rPr lang="de-DE" dirty="0"/>
              <a:t>d</a:t>
            </a:r>
            <a:r>
              <a:rPr lang="de-DE" dirty="0" smtClean="0"/>
              <a:t>ie Eltern nicht gleichzeitig schlafen können (z.B. wiegen)</a:t>
            </a:r>
          </a:p>
          <a:p>
            <a:r>
              <a:rPr lang="de-DE" dirty="0" smtClean="0"/>
              <a:t>den Eltern auf die Nerven gehen (z.B. mit der Brust spielen)</a:t>
            </a:r>
          </a:p>
          <a:p>
            <a:r>
              <a:rPr lang="de-DE" dirty="0" smtClean="0"/>
              <a:t>zu aufwändig sind (z.B. mit dem Auto fahren)</a:t>
            </a:r>
          </a:p>
          <a:p>
            <a:r>
              <a:rPr lang="de-DE" dirty="0"/>
              <a:t>n</a:t>
            </a:r>
            <a:r>
              <a:rPr lang="de-DE" dirty="0" smtClean="0"/>
              <a:t>achts nicht auf die Dauer umsetzbar sind (z.B. spazieren gehen)</a:t>
            </a:r>
          </a:p>
          <a:p>
            <a:r>
              <a:rPr lang="de-DE" dirty="0" smtClean="0"/>
              <a:t>nur von einem bestimmten Elternteil hergestellt werden können</a:t>
            </a:r>
          </a:p>
          <a:p>
            <a:endParaRPr lang="de-DE" dirty="0" smtClean="0"/>
          </a:p>
          <a:p>
            <a:endParaRPr lang="de-DE"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37" t="7031" r="17158"/>
          <a:stretch/>
        </p:blipFill>
        <p:spPr bwMode="auto">
          <a:xfrm>
            <a:off x="680957" y="2461989"/>
            <a:ext cx="1635591" cy="136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63245" y="1628800"/>
            <a:ext cx="8131097" cy="1107996"/>
          </a:xfrm>
          <a:prstGeom prst="rect">
            <a:avLst/>
          </a:prstGeom>
          <a:noFill/>
        </p:spPr>
        <p:txBody>
          <a:bodyPr wrap="square" rtlCol="0">
            <a:spAutoFit/>
          </a:bodyPr>
          <a:lstStyle/>
          <a:p>
            <a:pPr lvl="0">
              <a:spcBef>
                <a:spcPct val="20000"/>
              </a:spcBef>
              <a:buClr>
                <a:srgbClr val="0BD0D9"/>
              </a:buClr>
              <a:buSzPct val="95000"/>
            </a:pPr>
            <a:r>
              <a:rPr lang="de-DE" sz="2400" dirty="0">
                <a:solidFill>
                  <a:prstClr val="black"/>
                </a:solidFill>
              </a:rPr>
              <a:t>Manche </a:t>
            </a:r>
            <a:r>
              <a:rPr lang="de-DE" sz="2400" dirty="0" smtClean="0">
                <a:solidFill>
                  <a:prstClr val="black"/>
                </a:solidFill>
              </a:rPr>
              <a:t>Gewohnheiten (Schlafbrücken, -assoziationen) erweisen </a:t>
            </a:r>
            <a:r>
              <a:rPr lang="de-DE" sz="2400" dirty="0">
                <a:solidFill>
                  <a:prstClr val="black"/>
                </a:solidFill>
              </a:rPr>
              <a:t>sich auf die Dauer als hinderlich, z.B. weil sie….</a:t>
            </a:r>
          </a:p>
          <a:p>
            <a:endParaRPr lang="de-DE"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636"/>
          <a:stretch/>
        </p:blipFill>
        <p:spPr bwMode="auto">
          <a:xfrm>
            <a:off x="677241" y="3933056"/>
            <a:ext cx="163930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045"/>
          <a:stretch/>
        </p:blipFill>
        <p:spPr bwMode="auto">
          <a:xfrm>
            <a:off x="677241" y="5302437"/>
            <a:ext cx="1639308" cy="125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511660"/>
            <a:ext cx="6293405" cy="792088"/>
          </a:xfrm>
        </p:spPr>
        <p:txBody>
          <a:bodyPr>
            <a:normAutofit fontScale="90000"/>
          </a:bodyPr>
          <a:lstStyle/>
          <a:p>
            <a:pPr algn="ctr"/>
            <a:r>
              <a:rPr lang="de-DE" dirty="0" smtClean="0"/>
              <a:t>Warum „Schreien lassen“ </a:t>
            </a:r>
            <a:br>
              <a:rPr lang="de-DE" dirty="0" smtClean="0"/>
            </a:br>
            <a:r>
              <a:rPr lang="de-DE" dirty="0" smtClean="0"/>
              <a:t>keine Option ist</a:t>
            </a:r>
            <a:endParaRPr lang="de-DE" dirty="0"/>
          </a:p>
        </p:txBody>
      </p:sp>
      <p:sp>
        <p:nvSpPr>
          <p:cNvPr id="3" name="Inhaltsplatzhalter 2"/>
          <p:cNvSpPr>
            <a:spLocks noGrp="1"/>
          </p:cNvSpPr>
          <p:nvPr>
            <p:ph idx="1"/>
          </p:nvPr>
        </p:nvSpPr>
        <p:spPr>
          <a:xfrm>
            <a:off x="323528" y="2419545"/>
            <a:ext cx="8579296" cy="4464496"/>
          </a:xfrm>
        </p:spPr>
        <p:txBody>
          <a:bodyPr>
            <a:normAutofit fontScale="92500" lnSpcReduction="20000"/>
          </a:bodyPr>
          <a:lstStyle/>
          <a:p>
            <a:r>
              <a:rPr lang="de-DE" dirty="0" smtClean="0"/>
              <a:t>Die „Methode“ basiert auf dem System </a:t>
            </a:r>
          </a:p>
          <a:p>
            <a:pPr marL="0" indent="0">
              <a:buNone/>
            </a:pPr>
            <a:r>
              <a:rPr lang="de-DE" dirty="0"/>
              <a:t> </a:t>
            </a:r>
            <a:r>
              <a:rPr lang="de-DE" dirty="0" smtClean="0"/>
              <a:t>   „Belohnen und Bestrafen“</a:t>
            </a:r>
          </a:p>
          <a:p>
            <a:r>
              <a:rPr lang="de-DE" dirty="0" smtClean="0"/>
              <a:t>Das unerwünschte Verhalten (Protest gegen das alleine Einschlafen) wird durch negative Reize (Bestrafen) ausgelöscht.</a:t>
            </a:r>
          </a:p>
          <a:p>
            <a:r>
              <a:rPr lang="de-DE" dirty="0" smtClean="0"/>
              <a:t>Das Kind lernt nicht, allein zu schlafen - es wird dazu gezwungen!</a:t>
            </a:r>
          </a:p>
          <a:p>
            <a:r>
              <a:rPr lang="de-DE" dirty="0" smtClean="0"/>
              <a:t>Kinder schlafen dann vor Erschöpfung ein, obwohl sie völlig gestresst, verunsichert, ängstlich, ohnmächtig und alleine sind.</a:t>
            </a:r>
          </a:p>
          <a:p>
            <a:r>
              <a:rPr lang="de-DE" dirty="0" smtClean="0"/>
              <a:t>Sie geben den Protest auf, um ihre letzten Kräfte zu sparen.</a:t>
            </a:r>
          </a:p>
          <a:p>
            <a:r>
              <a:rPr lang="de-DE" dirty="0" smtClean="0"/>
              <a:t>Sie lernen: Ich kann mich nicht in jeder Situation auf meine Eltern verlassen. </a:t>
            </a:r>
          </a:p>
          <a:p>
            <a:r>
              <a:rPr lang="de-DE" dirty="0" smtClean="0"/>
              <a:t>Es erschüttert ihr Urvertrauen und ihr Vertrauen in ihre Selbstwirksamkeit </a:t>
            </a:r>
            <a:endParaRPr lang="de-DE" dirty="0"/>
          </a:p>
        </p:txBody>
      </p:sp>
      <p:pic>
        <p:nvPicPr>
          <p:cNvPr id="4" name="Grafik 3"/>
          <p:cNvPicPr>
            <a:picLocks noChangeAspect="1"/>
          </p:cNvPicPr>
          <p:nvPr/>
        </p:nvPicPr>
        <p:blipFill rotWithShape="1">
          <a:blip r:embed="rId3"/>
          <a:srcRect l="24800" r="12201"/>
          <a:stretch/>
        </p:blipFill>
        <p:spPr>
          <a:xfrm>
            <a:off x="6588224" y="764704"/>
            <a:ext cx="2160240" cy="2286000"/>
          </a:xfrm>
          <a:prstGeom prst="rect">
            <a:avLst/>
          </a:prstGeom>
        </p:spPr>
      </p:pic>
    </p:spTree>
    <p:extLst>
      <p:ext uri="{BB962C8B-B14F-4D97-AF65-F5344CB8AC3E}">
        <p14:creationId xmlns:p14="http://schemas.microsoft.com/office/powerpoint/2010/main" val="333751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2102</Words>
  <Application>Microsoft Office PowerPoint</Application>
  <PresentationFormat>Bildschirmpräsentation (4:3)</PresentationFormat>
  <Paragraphs>299</Paragraphs>
  <Slides>28</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Times New Roman</vt:lpstr>
      <vt:lpstr>Wingdings 2</vt:lpstr>
      <vt:lpstr>Hyperion</vt:lpstr>
      <vt:lpstr>Schlaft gut! – Sanfte Wege zu mehr Schlaf für Alle</vt:lpstr>
      <vt:lpstr>Argumente fürs Co-Sleeping</vt:lpstr>
      <vt:lpstr>Die gute Schlafumgebung für Babys</vt:lpstr>
      <vt:lpstr>Gibt es überhaupt ein Problem?</vt:lpstr>
      <vt:lpstr>Was ist Bedürfnis - und was ist Gewohnheit?</vt:lpstr>
      <vt:lpstr>Was ist Bedürfnis - und was ist Gewohnheit?</vt:lpstr>
      <vt:lpstr>Keine Angst vor dem Verwöhnen!</vt:lpstr>
      <vt:lpstr> Hinderliche Schlafgewohnheiten</vt:lpstr>
      <vt:lpstr>Warum „Schreien lassen“  keine Option ist</vt:lpstr>
      <vt:lpstr>Wirklich immer????</vt:lpstr>
      <vt:lpstr>In kleinen Schritten zum Ziel</vt:lpstr>
      <vt:lpstr>Hilfreiche Schlafbrücken für Babys: Schlafen wie im Mutterleib</vt:lpstr>
      <vt:lpstr>Die Weck-Schlaf-Technik</vt:lpstr>
      <vt:lpstr>Den Schlaf einleiten</vt:lpstr>
      <vt:lpstr>Einschlafgewohnheiten verändern</vt:lpstr>
      <vt:lpstr>Beispiel: Auf dem Arm einschlafen</vt:lpstr>
      <vt:lpstr>Papa machen lassen!</vt:lpstr>
      <vt:lpstr>Eine Tagesstruktur  entwickeln und anpassen</vt:lpstr>
      <vt:lpstr>Der Schlaf am Tag</vt:lpstr>
      <vt:lpstr>Wege ins Bett für ältere Kinder</vt:lpstr>
      <vt:lpstr>Ältere Kinder mitbestimmen lassen</vt:lpstr>
      <vt:lpstr>Wenn das Kind immer wieder aufsteht?</vt:lpstr>
      <vt:lpstr>Die gemeinsame Zeit lieben</vt:lpstr>
      <vt:lpstr>Warum will ich rausgehen</vt:lpstr>
      <vt:lpstr>Alleine einschlafen lernen</vt:lpstr>
      <vt:lpstr>Baby und Kleinkind ins Bett bringen</vt:lpstr>
      <vt:lpstr>Raum für  Rückmeldungen,  Wünsche….</vt:lpstr>
      <vt:lpstr>Quellen/Literatur/Links/Podcasts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Zeitdruck im Familienalltag</dc:title>
  <dc:creator>user</dc:creator>
  <cp:lastModifiedBy>user</cp:lastModifiedBy>
  <cp:revision>382</cp:revision>
  <dcterms:created xsi:type="dcterms:W3CDTF">2021-05-06T07:19:37Z</dcterms:created>
  <dcterms:modified xsi:type="dcterms:W3CDTF">2023-08-18T07:39:19Z</dcterms:modified>
</cp:coreProperties>
</file>